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75" r:id="rId4"/>
    <p:sldId id="263" r:id="rId5"/>
    <p:sldId id="265" r:id="rId6"/>
    <p:sldId id="276" r:id="rId7"/>
    <p:sldId id="267" r:id="rId8"/>
    <p:sldId id="277" r:id="rId9"/>
    <p:sldId id="278" r:id="rId10"/>
    <p:sldId id="279" r:id="rId11"/>
    <p:sldId id="280" r:id="rId12"/>
    <p:sldId id="282" r:id="rId13"/>
    <p:sldId id="257" r:id="rId14"/>
    <p:sldId id="258" r:id="rId15"/>
    <p:sldId id="262" r:id="rId16"/>
    <p:sldId id="260" r:id="rId17"/>
    <p:sldId id="273" r:id="rId18"/>
    <p:sldId id="270" r:id="rId19"/>
    <p:sldId id="283" r:id="rId20"/>
    <p:sldId id="266" r:id="rId21"/>
    <p:sldId id="268" r:id="rId22"/>
    <p:sldId id="284" r:id="rId23"/>
    <p:sldId id="281" r:id="rId24"/>
    <p:sldId id="271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2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23.04.2018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908720"/>
            <a:ext cx="8414752" cy="136815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Для отчета по МРЦ «Предпосылки профессионального самоопределения дошкольников»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>сведения за 2016-17, за 2017-18гг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2348880"/>
            <a:ext cx="7694672" cy="410445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Заведующий  </a:t>
            </a:r>
          </a:p>
          <a:p>
            <a:r>
              <a:rPr lang="ru-RU" dirty="0" smtClean="0"/>
              <a:t>Новоселова Елена Сергеевна</a:t>
            </a:r>
          </a:p>
          <a:p>
            <a:r>
              <a:rPr lang="ru-RU" dirty="0" smtClean="0"/>
              <a:t>Старший воспитатель </a:t>
            </a:r>
          </a:p>
          <a:p>
            <a:r>
              <a:rPr lang="ru-RU" dirty="0" err="1" smtClean="0"/>
              <a:t>Семерикова</a:t>
            </a:r>
            <a:r>
              <a:rPr lang="ru-RU" dirty="0" smtClean="0"/>
              <a:t> Надежда Александровна</a:t>
            </a:r>
          </a:p>
          <a:p>
            <a:r>
              <a:rPr lang="ru-RU" dirty="0" smtClean="0"/>
              <a:t>Педагоги, активно участвующие в реализации инновационного проекта: </a:t>
            </a:r>
          </a:p>
          <a:p>
            <a:r>
              <a:rPr lang="ru-RU" dirty="0" smtClean="0"/>
              <a:t>психолог Комарова А.Е., </a:t>
            </a:r>
          </a:p>
          <a:p>
            <a:r>
              <a:rPr lang="ru-RU" dirty="0" smtClean="0"/>
              <a:t>учителя-логопеды Кротова Н.Л., Колотилова Н.А., воспитатели </a:t>
            </a:r>
          </a:p>
          <a:p>
            <a:r>
              <a:rPr lang="ru-RU" dirty="0" smtClean="0"/>
              <a:t> Дудник Н.Е., </a:t>
            </a:r>
            <a:r>
              <a:rPr lang="ru-RU" dirty="0" err="1" smtClean="0"/>
              <a:t>Кицер</a:t>
            </a:r>
            <a:r>
              <a:rPr lang="ru-RU" dirty="0" smtClean="0"/>
              <a:t> М.И., Гаврилова О.А., Морозова Е.С.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260648"/>
            <a:ext cx="4329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МДОУ «Детский сад № 144» г. Ярославль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Мастер-класс для педагогов МСО «Ознакомление дошкольников с миром профессий средствами современных образовательных технологий», 06.02.2018г</a:t>
            </a:r>
            <a:endParaRPr lang="ru-RU" sz="2000" dirty="0"/>
          </a:p>
        </p:txBody>
      </p:sp>
      <p:pic>
        <p:nvPicPr>
          <p:cNvPr id="4099" name="Picture 3" descr="C:\Users\User\Desktop\ФОТО к отчету о проф\IMG_00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645024"/>
            <a:ext cx="3960440" cy="2640293"/>
          </a:xfrm>
          <a:prstGeom prst="rect">
            <a:avLst/>
          </a:prstGeom>
          <a:noFill/>
        </p:spPr>
      </p:pic>
      <p:pic>
        <p:nvPicPr>
          <p:cNvPr id="4100" name="Picture 4" descr="C:\Users\User\Desktop\ФОТО к отчету о проф\IMG_0024.JPG"/>
          <p:cNvPicPr>
            <a:picLocks noChangeAspect="1" noChangeArrowheads="1"/>
          </p:cNvPicPr>
          <p:nvPr/>
        </p:nvPicPr>
        <p:blipFill>
          <a:blip r:embed="rId3" cstate="print"/>
          <a:srcRect t="18750"/>
          <a:stretch>
            <a:fillRect/>
          </a:stretch>
        </p:blipFill>
        <p:spPr bwMode="auto">
          <a:xfrm>
            <a:off x="467544" y="1268760"/>
            <a:ext cx="4032448" cy="2184243"/>
          </a:xfrm>
          <a:prstGeom prst="rect">
            <a:avLst/>
          </a:prstGeom>
          <a:noFill/>
        </p:spPr>
      </p:pic>
      <p:pic>
        <p:nvPicPr>
          <p:cNvPr id="4101" name="Picture 5" descr="C:\Users\User\Desktop\ФОТО к отчету о проф\IMG_99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5906" t="2953" r="5501"/>
          <a:stretch>
            <a:fillRect/>
          </a:stretch>
        </p:blipFill>
        <p:spPr bwMode="auto">
          <a:xfrm>
            <a:off x="5004048" y="1196751"/>
            <a:ext cx="3384376" cy="2406667"/>
          </a:xfrm>
          <a:prstGeom prst="rect">
            <a:avLst/>
          </a:prstGeom>
          <a:noFill/>
        </p:spPr>
      </p:pic>
      <p:pic>
        <p:nvPicPr>
          <p:cNvPr id="4102" name="Picture 6" descr="C:\Users\User\Desktop\ФОТО к отчету о проф\IMG_999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3" y="3717032"/>
            <a:ext cx="3780421" cy="252028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99592" y="6309320"/>
            <a:ext cx="318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Странички открытого занятия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076056" y="6309320"/>
            <a:ext cx="3583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Музыкальная сценка «Кем стать?»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ОТО к отчету о проф\IMG_005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3564396" cy="2376264"/>
          </a:xfrm>
          <a:prstGeom prst="rect">
            <a:avLst/>
          </a:prstGeom>
          <a:noFill/>
        </p:spPr>
      </p:pic>
      <p:pic>
        <p:nvPicPr>
          <p:cNvPr id="5123" name="Picture 3" descr="C:\Users\User\Desktop\ФОТО к отчету о проф\IMG_00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4081" r="3392"/>
          <a:stretch>
            <a:fillRect/>
          </a:stretch>
        </p:blipFill>
        <p:spPr bwMode="auto">
          <a:xfrm>
            <a:off x="4067944" y="1340768"/>
            <a:ext cx="4644008" cy="307389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332656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Мастер-класс для педагогов МСО «Ознакомление дошкольников с миром профессий средствами современных образовательных технологий», 06.02.2018г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r="10299"/>
          <a:stretch>
            <a:fillRect/>
          </a:stretch>
        </p:blipFill>
        <p:spPr bwMode="auto">
          <a:xfrm>
            <a:off x="395536" y="3826022"/>
            <a:ext cx="3424932" cy="2545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211960" y="4509120"/>
            <a:ext cx="46805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Педагоги увлеченно проходили </a:t>
            </a:r>
            <a:r>
              <a:rPr lang="ru-RU" dirty="0" err="1" smtClean="0"/>
              <a:t>квест</a:t>
            </a:r>
            <a:r>
              <a:rPr lang="ru-RU" dirty="0" smtClean="0"/>
              <a:t>, внутри которого были «спрятаны» задания как  элементы разнообразных современных технологий, которые эффективно применяются в работе с детьми, в том числе и по ознакомлению с профессиями. 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Перечень мероприятий для детей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Реализация образовательных проектов:</a:t>
            </a:r>
          </a:p>
          <a:p>
            <a:pPr>
              <a:buNone/>
            </a:pPr>
            <a:r>
              <a:rPr lang="ru-RU" dirty="0" smtClean="0"/>
              <a:t>«Какие профессии прячутся в уголках и центрах детского сада?»</a:t>
            </a:r>
          </a:p>
          <a:p>
            <a:pPr>
              <a:buNone/>
            </a:pPr>
            <a:r>
              <a:rPr lang="ru-RU" dirty="0" smtClean="0"/>
              <a:t>«Путешествие в мир профессий»: </a:t>
            </a:r>
          </a:p>
          <a:p>
            <a:pPr>
              <a:buNone/>
            </a:pPr>
            <a:r>
              <a:rPr lang="ru-RU" dirty="0" smtClean="0"/>
              <a:t>Мы спасатели, Мы военные, Железная дорога</a:t>
            </a:r>
          </a:p>
          <a:p>
            <a:pPr>
              <a:buNone/>
            </a:pPr>
            <a:r>
              <a:rPr lang="ru-RU" dirty="0" smtClean="0"/>
              <a:t>Городской проект «Умные каникулы»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427" t="5270" r="3324" b="12231"/>
          <a:stretch>
            <a:fillRect/>
          </a:stretch>
        </p:blipFill>
        <p:spPr bwMode="auto">
          <a:xfrm>
            <a:off x="683568" y="1484784"/>
            <a:ext cx="4104456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51520" y="458112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Такой привычный магазин. </a:t>
            </a:r>
          </a:p>
          <a:p>
            <a:pPr algn="ctr"/>
            <a:r>
              <a:rPr lang="ru-RU" dirty="0" smtClean="0"/>
              <a:t>А сколько в нём живёт профессий?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476672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из проекта «Какие профессии прячутся в уголках и центрах детского сада?»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t="4429" r="13736"/>
          <a:stretch>
            <a:fillRect/>
          </a:stretch>
        </p:blipFill>
        <p:spPr bwMode="auto">
          <a:xfrm>
            <a:off x="5205366" y="1556792"/>
            <a:ext cx="3466427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5364088" y="4581128"/>
            <a:ext cx="32403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Ветлечебница. </a:t>
            </a:r>
          </a:p>
          <a:p>
            <a:r>
              <a:rPr lang="ru-RU" dirty="0" smtClean="0"/>
              <a:t>Животных лечит ветеринар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6520" b="8480"/>
          <a:stretch>
            <a:fillRect/>
          </a:stretch>
        </p:blipFill>
        <p:spPr bwMode="auto">
          <a:xfrm>
            <a:off x="683568" y="1340768"/>
            <a:ext cx="4176464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755576" y="5589240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«Бережем родной город от чрезвычайных ситуаций»</a:t>
            </a:r>
          </a:p>
          <a:p>
            <a:pPr algn="ctr"/>
            <a:r>
              <a:rPr lang="ru-RU" dirty="0" smtClean="0"/>
              <a:t>Ознакомление с профессиями МЧС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33265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из проекта «Путешествие в мир профессий»</a:t>
            </a:r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3302" t="11270"/>
          <a:stretch>
            <a:fillRect/>
          </a:stretch>
        </p:blipFill>
        <p:spPr bwMode="auto">
          <a:xfrm>
            <a:off x="5004048" y="2060848"/>
            <a:ext cx="387140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6084168" y="5085184"/>
            <a:ext cx="2280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Подготовка к параду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677" r="6699" b="6231"/>
          <a:stretch>
            <a:fillRect/>
          </a:stretch>
        </p:blipFill>
        <p:spPr bwMode="auto">
          <a:xfrm>
            <a:off x="4644008" y="1340768"/>
            <a:ext cx="4032448" cy="3273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t="19231" r="6818"/>
          <a:stretch>
            <a:fillRect/>
          </a:stretch>
        </p:blipFill>
        <p:spPr bwMode="auto">
          <a:xfrm>
            <a:off x="1331640" y="1340768"/>
            <a:ext cx="2808312" cy="3245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04048" y="4941168"/>
            <a:ext cx="3335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Так много в армии профессий…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331640" y="4869160"/>
            <a:ext cx="32632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Чтоб военным  стать,</a:t>
            </a:r>
          </a:p>
          <a:p>
            <a:r>
              <a:rPr lang="ru-RU" i="1" dirty="0" smtClean="0"/>
              <a:t>Надо силу накачать,</a:t>
            </a:r>
          </a:p>
          <a:p>
            <a:r>
              <a:rPr lang="ru-RU" i="1" dirty="0" smtClean="0"/>
              <a:t>Надо умным быть и смелым….</a:t>
            </a:r>
          </a:p>
          <a:p>
            <a:r>
              <a:rPr lang="ru-RU" i="1" dirty="0" smtClean="0"/>
              <a:t>Принимаемся за дело!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332656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из проекта «Путешествие в мир профессий»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Изучаем профессии на занятиях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181" t="3770" b="12231"/>
          <a:stretch>
            <a:fillRect/>
          </a:stretch>
        </p:blipFill>
        <p:spPr bwMode="auto">
          <a:xfrm>
            <a:off x="899592" y="1340768"/>
            <a:ext cx="528411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63688" y="5229200"/>
            <a:ext cx="306699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Интерактивная экскурсия </a:t>
            </a:r>
          </a:p>
          <a:p>
            <a:pPr algn="ctr"/>
            <a:r>
              <a:rPr lang="ru-RU" dirty="0" smtClean="0"/>
              <a:t>на производство по росписи </a:t>
            </a:r>
          </a:p>
          <a:p>
            <a:pPr algn="ctr"/>
            <a:r>
              <a:rPr lang="ru-RU" dirty="0" smtClean="0"/>
              <a:t>«Золотая хохлома»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1268760"/>
            <a:ext cx="2843808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 настоящее время </a:t>
            </a:r>
          </a:p>
          <a:p>
            <a:r>
              <a:rPr lang="ru-RU" sz="1600" dirty="0" smtClean="0"/>
              <a:t>педагогами детского </a:t>
            </a:r>
          </a:p>
          <a:p>
            <a:r>
              <a:rPr lang="ru-RU" sz="1600" dirty="0" smtClean="0"/>
              <a:t>сада № 144 создана</a:t>
            </a:r>
          </a:p>
          <a:p>
            <a:r>
              <a:rPr lang="ru-RU" sz="1600" b="1" dirty="0" err="1" smtClean="0"/>
              <a:t>медиатека</a:t>
            </a:r>
            <a:r>
              <a:rPr lang="ru-RU" sz="1600" b="1" dirty="0" smtClean="0"/>
              <a:t> </a:t>
            </a:r>
          </a:p>
          <a:p>
            <a:r>
              <a:rPr lang="ru-RU" sz="1600" b="1" dirty="0" smtClean="0"/>
              <a:t>интерактивных экскурсий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Имеются:</a:t>
            </a:r>
          </a:p>
          <a:p>
            <a:pPr marL="342900" indent="-342900">
              <a:buAutoNum type="arabicPeriod"/>
            </a:pPr>
            <a:r>
              <a:rPr lang="ru-RU" sz="1600" dirty="0" smtClean="0"/>
              <a:t>Хлебопекарные и </a:t>
            </a:r>
          </a:p>
          <a:p>
            <a:pPr marL="342900" indent="-342900"/>
            <a:r>
              <a:rPr lang="ru-RU" sz="1600" dirty="0" smtClean="0"/>
              <a:t>кондитерские профессии</a:t>
            </a:r>
          </a:p>
          <a:p>
            <a:pPr marL="342900" indent="-342900"/>
            <a:r>
              <a:rPr lang="ru-RU" sz="1600" dirty="0" smtClean="0"/>
              <a:t>2. Профессии цирка</a:t>
            </a:r>
          </a:p>
          <a:p>
            <a:pPr marL="342900" indent="-342900"/>
            <a:r>
              <a:rPr lang="ru-RU" sz="1600" dirty="0" smtClean="0"/>
              <a:t>3. Профессии народных </a:t>
            </a:r>
          </a:p>
          <a:p>
            <a:pPr marL="342900" indent="-342900"/>
            <a:r>
              <a:rPr lang="ru-RU" sz="1600" dirty="0" smtClean="0"/>
              <a:t>промыслов (росписи)</a:t>
            </a:r>
          </a:p>
          <a:p>
            <a:pPr marL="342900" indent="-342900"/>
            <a:r>
              <a:rPr lang="ru-RU" sz="1600" dirty="0" smtClean="0"/>
              <a:t>4.Профессии МЧС </a:t>
            </a:r>
          </a:p>
          <a:p>
            <a:pPr marL="342900" indent="-342900"/>
            <a:r>
              <a:rPr lang="ru-RU" sz="1600" dirty="0" smtClean="0"/>
              <a:t>и военных</a:t>
            </a:r>
          </a:p>
          <a:p>
            <a:pPr marL="342900" indent="-342900"/>
            <a:r>
              <a:rPr lang="ru-RU" sz="1600" dirty="0" smtClean="0"/>
              <a:t>5. Профессии строительства </a:t>
            </a:r>
          </a:p>
          <a:p>
            <a:pPr marL="342900" indent="-342900"/>
            <a:r>
              <a:rPr lang="ru-RU" sz="1600" dirty="0" smtClean="0"/>
              <a:t>и архитектуры</a:t>
            </a:r>
          </a:p>
          <a:p>
            <a:pPr marL="342900" indent="-342900"/>
            <a:r>
              <a:rPr lang="ru-RU" sz="1600" dirty="0" smtClean="0"/>
              <a:t>6. «Космические» профессии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Изучаем профессии на занятиях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24744"/>
            <a:ext cx="3237111" cy="2427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124744"/>
            <a:ext cx="3240360" cy="2430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043608" y="3645024"/>
            <a:ext cx="37930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«Археологи» отправляются на раскопки</a:t>
            </a:r>
            <a:endParaRPr lang="ru-RU" sz="1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5169963" y="3645024"/>
            <a:ext cx="4004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«Реставраторы» работают в мастерской</a:t>
            </a:r>
            <a:endParaRPr lang="ru-RU" sz="1600" i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t="3770" r="4449" b="10731"/>
          <a:stretch>
            <a:fillRect/>
          </a:stretch>
        </p:blipFill>
        <p:spPr bwMode="auto">
          <a:xfrm>
            <a:off x="3275856" y="4052432"/>
            <a:ext cx="3024336" cy="202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339752" y="6165304"/>
            <a:ext cx="5051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/>
              <a:t>Дети ищут подсказки в «Книге старинных профессий»</a:t>
            </a:r>
            <a:endParaRPr lang="ru-RU" sz="1600" i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Активные формы работы с детьми </a:t>
            </a:r>
            <a:br>
              <a:rPr lang="ru-RU" sz="2400" dirty="0" smtClean="0"/>
            </a:br>
            <a:r>
              <a:rPr lang="ru-RU" sz="2400" dirty="0" smtClean="0"/>
              <a:t>по формированию представлений о профессиях</a:t>
            </a:r>
            <a:endParaRPr lang="ru-RU" sz="2400" dirty="0"/>
          </a:p>
        </p:txBody>
      </p:sp>
      <p:pic>
        <p:nvPicPr>
          <p:cNvPr id="4" name="Picture 4" descr="C:\Users\User\Desktop\ЗФ 2016-17\Фото\DSC054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142746"/>
            <a:ext cx="3024336" cy="2268252"/>
          </a:xfrm>
          <a:prstGeom prst="rect">
            <a:avLst/>
          </a:prstGeom>
          <a:noFill/>
        </p:spPr>
      </p:pic>
      <p:pic>
        <p:nvPicPr>
          <p:cNvPr id="5" name="Picture 2" descr="C:\Users\User\Desktop\ЗФ 2016-17\Фото\DSC05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189838"/>
            <a:ext cx="3024336" cy="22682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67744" y="3501008"/>
            <a:ext cx="5999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Игра-магнитное</a:t>
            </a:r>
            <a:r>
              <a:rPr lang="ru-RU" dirty="0" smtClean="0"/>
              <a:t> панно: Юные модельеры детской одежды</a:t>
            </a:r>
            <a:endParaRPr lang="ru-RU" dirty="0"/>
          </a:p>
        </p:txBody>
      </p:sp>
      <p:pic>
        <p:nvPicPr>
          <p:cNvPr id="7" name="Picture 3" descr="C:\Users\User\Desktop\ФОТО рис шаблоны презент\ФОТОГРАФИИ до 2013\пожарные\DSC09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933056"/>
            <a:ext cx="3168352" cy="2376264"/>
          </a:xfrm>
          <a:prstGeom prst="rect">
            <a:avLst/>
          </a:prstGeom>
          <a:noFill/>
        </p:spPr>
      </p:pic>
      <p:pic>
        <p:nvPicPr>
          <p:cNvPr id="8" name="Picture 5" descr="C:\Users\User\Desktop\ФОТО рис шаблоны презент\ФОТОГРАФИИ до 2013\пожарные\DSC09175.JPG"/>
          <p:cNvPicPr>
            <a:picLocks noChangeAspect="1" noChangeArrowheads="1"/>
          </p:cNvPicPr>
          <p:nvPr/>
        </p:nvPicPr>
        <p:blipFill>
          <a:blip r:embed="rId5" cstate="print"/>
          <a:srcRect l="3302" t="6770"/>
          <a:stretch>
            <a:fillRect/>
          </a:stretch>
        </p:blipFill>
        <p:spPr bwMode="auto">
          <a:xfrm>
            <a:off x="5292080" y="3933056"/>
            <a:ext cx="3096344" cy="223896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059832" y="6381328"/>
            <a:ext cx="4649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Интерактивная программа: Юные пожарные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Социальное партнерство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427984" y="1268760"/>
            <a:ext cx="4505704" cy="489654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детском саду стало традицией совместно с МОУ ДО «МУЦ </a:t>
            </a:r>
            <a:r>
              <a:rPr lang="ru-RU" dirty="0" err="1" smtClean="0"/>
              <a:t>Красноперекопского</a:t>
            </a:r>
            <a:r>
              <a:rPr lang="ru-RU" dirty="0" smtClean="0"/>
              <a:t> района» (с Музеем технологий и инноваций) проводить для детей  интерактивные занятия по ознакомлению с  профессиями с/</a:t>
            </a:r>
            <a:r>
              <a:rPr lang="ru-RU" dirty="0" err="1" smtClean="0"/>
              <a:t>х</a:t>
            </a:r>
            <a:r>
              <a:rPr lang="ru-RU" dirty="0" smtClean="0"/>
              <a:t> Ярославской области (</a:t>
            </a:r>
            <a:r>
              <a:rPr lang="ru-RU" dirty="0" err="1" smtClean="0"/>
              <a:t>льнопроизводство</a:t>
            </a:r>
            <a:r>
              <a:rPr lang="ru-RU" dirty="0" smtClean="0"/>
              <a:t>, молокоперерабатывающая отрасль) </a:t>
            </a:r>
            <a:endParaRPr lang="ru-RU" dirty="0"/>
          </a:p>
        </p:txBody>
      </p:sp>
      <p:pic>
        <p:nvPicPr>
          <p:cNvPr id="7170" name="Picture 2" descr="C:\Users\User\Pictures\2018-04-22\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3844432" cy="5285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10160" cy="92211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Перечень мероприятий для педагогов в 2016-2017г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50120" cy="5904656"/>
          </a:xfrm>
        </p:spPr>
        <p:txBody>
          <a:bodyPr>
            <a:normAutofit fontScale="55000" lnSpcReduction="20000"/>
          </a:bodyPr>
          <a:lstStyle/>
          <a:p>
            <a:pPr marL="596646" indent="-514350">
              <a:buNone/>
            </a:pPr>
            <a:r>
              <a:rPr lang="ru-RU" dirty="0" smtClean="0"/>
              <a:t>1. Педсовет «Предпосылки профессионального определения на этапе дошкольного детства: знакомство с нормативными документами, регламентирующими деятельность ДОУ в данном направлении», ноябрь 2016 г. – </a:t>
            </a:r>
            <a:r>
              <a:rPr lang="ru-RU" b="1" dirty="0" smtClean="0">
                <a:solidFill>
                  <a:srgbClr val="00B0F0"/>
                </a:solidFill>
              </a:rPr>
              <a:t>уровень ДОУ</a:t>
            </a:r>
          </a:p>
          <a:p>
            <a:pPr marL="596646" indent="-514350">
              <a:buNone/>
            </a:pPr>
            <a:r>
              <a:rPr lang="ru-RU" dirty="0" smtClean="0"/>
              <a:t>2</a:t>
            </a:r>
            <a:r>
              <a:rPr lang="ru-RU" dirty="0" smtClean="0"/>
              <a:t>. Семинар-практикум «Дидактические игры по ознакомлению детей дошкольного возраста с профессиями, январь 2017г 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  <a:r>
              <a:rPr lang="ru-RU" b="1" dirty="0" smtClean="0">
                <a:solidFill>
                  <a:srgbClr val="00B0F0"/>
                </a:solidFill>
              </a:rPr>
              <a:t>уровень ДОУ</a:t>
            </a:r>
            <a:endParaRPr lang="ru-RU" dirty="0" smtClean="0"/>
          </a:p>
          <a:p>
            <a:pPr marL="596646" indent="-514350">
              <a:buNone/>
            </a:pPr>
            <a:r>
              <a:rPr lang="ru-RU" dirty="0" smtClean="0"/>
              <a:t>3. </a:t>
            </a:r>
            <a:r>
              <a:rPr lang="ru-RU" dirty="0" smtClean="0"/>
              <a:t>Консультации </a:t>
            </a:r>
            <a:r>
              <a:rPr lang="ru-RU" dirty="0" smtClean="0"/>
              <a:t>для педагогов «Профессиональное содержание в сюжетных играх дошкольников», «Разработка и проведение виртуальных экскурсий по ознакомлению дошкольников с профессиями», январь-март 2017г – </a:t>
            </a:r>
            <a:r>
              <a:rPr lang="ru-RU" b="1" dirty="0" smtClean="0">
                <a:solidFill>
                  <a:srgbClr val="00B0F0"/>
                </a:solidFill>
              </a:rPr>
              <a:t>уровень </a:t>
            </a:r>
            <a:r>
              <a:rPr lang="ru-RU" b="1" dirty="0" smtClean="0">
                <a:solidFill>
                  <a:srgbClr val="00B0F0"/>
                </a:solidFill>
              </a:rPr>
              <a:t>ДОУ</a:t>
            </a:r>
            <a:endParaRPr lang="ru-RU" b="1" dirty="0" smtClean="0">
              <a:solidFill>
                <a:srgbClr val="00B0F0"/>
              </a:solidFill>
            </a:endParaRPr>
          </a:p>
          <a:p>
            <a:pPr marL="596646" indent="-514350">
              <a:buNone/>
            </a:pPr>
            <a:r>
              <a:rPr lang="ru-RU" dirty="0" smtClean="0"/>
              <a:t>4</a:t>
            </a:r>
            <a:r>
              <a:rPr lang="ru-RU" dirty="0" smtClean="0"/>
              <a:t>. </a:t>
            </a:r>
            <a:r>
              <a:rPr lang="ru-RU" dirty="0" smtClean="0"/>
              <a:t>Акция </a:t>
            </a:r>
            <a:r>
              <a:rPr lang="ru-RU" b="1" dirty="0" smtClean="0"/>
              <a:t>«Педагогический марафон ДОУ – 2017»,</a:t>
            </a:r>
            <a:r>
              <a:rPr lang="ru-RU" dirty="0" smtClean="0"/>
              <a:t> включающий в себя практический показ открытых занятий. В МДОУ «Детский сад № 144» были организованы дни </a:t>
            </a:r>
            <a:r>
              <a:rPr lang="ru-RU" dirty="0" err="1" smtClean="0"/>
              <a:t>взаимопосещений</a:t>
            </a:r>
            <a:r>
              <a:rPr lang="ru-RU" dirty="0" smtClean="0"/>
              <a:t> открытых занятий. Подготовлено и проведено 22 открытых занятия по ознакомлению дошкольников с профессиями взрослых, февраль-апрель 2017г – </a:t>
            </a:r>
            <a:r>
              <a:rPr lang="ru-RU" b="1" dirty="0" smtClean="0">
                <a:solidFill>
                  <a:srgbClr val="00B0F0"/>
                </a:solidFill>
              </a:rPr>
              <a:t>уровень ДОУ</a:t>
            </a:r>
          </a:p>
          <a:p>
            <a:pPr>
              <a:buNone/>
            </a:pPr>
            <a:r>
              <a:rPr lang="ru-RU" dirty="0" smtClean="0"/>
              <a:t>5.Ознакомительная </a:t>
            </a:r>
            <a:r>
              <a:rPr lang="ru-RU" dirty="0" smtClean="0"/>
              <a:t>экскурсия для педагогов в «</a:t>
            </a:r>
            <a:r>
              <a:rPr lang="ru-RU" dirty="0" err="1" smtClean="0"/>
              <a:t>Профиград</a:t>
            </a:r>
            <a:r>
              <a:rPr lang="ru-RU" dirty="0" smtClean="0"/>
              <a:t>»  на базе МОУ ДО «МУЦ </a:t>
            </a:r>
            <a:r>
              <a:rPr lang="ru-RU" dirty="0" err="1" smtClean="0"/>
              <a:t>Красноперекопского</a:t>
            </a:r>
            <a:r>
              <a:rPr lang="ru-RU" dirty="0" smtClean="0"/>
              <a:t> района», апрель 2017г – </a:t>
            </a:r>
            <a:r>
              <a:rPr lang="ru-RU" b="1" dirty="0" smtClean="0">
                <a:solidFill>
                  <a:srgbClr val="00B050"/>
                </a:solidFill>
              </a:rPr>
              <a:t>муниципальный уровень</a:t>
            </a:r>
          </a:p>
          <a:p>
            <a:pPr>
              <a:buNone/>
            </a:pPr>
            <a:r>
              <a:rPr lang="ru-RU" dirty="0" smtClean="0"/>
              <a:t>6. </a:t>
            </a:r>
            <a:r>
              <a:rPr lang="ru-RU" dirty="0" smtClean="0"/>
              <a:t>Участие в заседании городской рабочей группы по вопросам реализации данного инновационного проекта, ежемесячно – </a:t>
            </a:r>
            <a:r>
              <a:rPr lang="ru-RU" b="1" dirty="0" smtClean="0">
                <a:solidFill>
                  <a:srgbClr val="00B050"/>
                </a:solidFill>
              </a:rPr>
              <a:t>муниципальный уровень</a:t>
            </a:r>
          </a:p>
          <a:p>
            <a:pPr>
              <a:buNone/>
            </a:pPr>
            <a:r>
              <a:rPr lang="ru-RU" dirty="0" smtClean="0"/>
              <a:t>7. </a:t>
            </a:r>
            <a:r>
              <a:rPr lang="ru-RU" dirty="0" smtClean="0"/>
              <a:t>Участие педагогов в </a:t>
            </a:r>
            <a:r>
              <a:rPr lang="ru-RU" b="1" dirty="0" smtClean="0">
                <a:solidFill>
                  <a:srgbClr val="FF0000"/>
                </a:solidFill>
              </a:rPr>
              <a:t>Международном конкурсе </a:t>
            </a:r>
            <a:r>
              <a:rPr lang="ru-RU" dirty="0" smtClean="0"/>
              <a:t>«Учу учиться!»  - представлен сценарий образовательной ситуации «Профессии: Путешествие в прошлое» – результат </a:t>
            </a:r>
            <a:r>
              <a:rPr lang="ru-RU" b="1" dirty="0" smtClean="0">
                <a:solidFill>
                  <a:srgbClr val="FF0000"/>
                </a:solidFill>
              </a:rPr>
              <a:t>Диплом победителя (1 степени)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Ознакомление детей </a:t>
            </a:r>
            <a:br>
              <a:rPr lang="ru-RU" sz="3600" dirty="0" smtClean="0"/>
            </a:br>
            <a:r>
              <a:rPr lang="ru-RU" sz="3600" dirty="0" smtClean="0"/>
              <a:t>с профессиями родного края</a:t>
            </a:r>
            <a:endParaRPr lang="ru-RU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220075" y="1484784"/>
            <a:ext cx="37015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Образовательный проект</a:t>
            </a:r>
          </a:p>
          <a:p>
            <a:pPr algn="ctr"/>
            <a:r>
              <a:rPr lang="ru-RU" sz="2400" b="1" dirty="0" smtClean="0"/>
              <a:t>«Пейте дети молоко, </a:t>
            </a:r>
          </a:p>
          <a:p>
            <a:pPr algn="ctr"/>
            <a:r>
              <a:rPr lang="ru-RU" sz="2400" b="1" dirty="0" smtClean="0"/>
              <a:t>будете здоровы!»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25105" y="4437112"/>
            <a:ext cx="427129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Ознакомление детей </a:t>
            </a:r>
          </a:p>
          <a:p>
            <a:pPr algn="ctr"/>
            <a:r>
              <a:rPr lang="ru-RU" sz="2000" b="1" dirty="0" smtClean="0"/>
              <a:t>подготовительных групп </a:t>
            </a:r>
          </a:p>
          <a:p>
            <a:pPr algn="ctr"/>
            <a:r>
              <a:rPr lang="ru-RU" sz="2000" b="1" dirty="0" smtClean="0"/>
              <a:t>с профессиями </a:t>
            </a:r>
          </a:p>
          <a:p>
            <a:pPr algn="ctr"/>
            <a:r>
              <a:rPr lang="ru-RU" sz="2000" b="1" dirty="0" smtClean="0"/>
              <a:t>производства молочных продуктов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5949280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Виртуальные экскурсии и </a:t>
            </a:r>
            <a:r>
              <a:rPr lang="ru-RU" sz="1600" i="1" dirty="0" err="1" smtClean="0"/>
              <a:t>профпробы</a:t>
            </a:r>
            <a:r>
              <a:rPr lang="ru-RU" sz="1600" i="1" dirty="0" smtClean="0"/>
              <a:t> провели преподаватели центра дополнительного образования  по профессиональному самоопределению детей «</a:t>
            </a:r>
            <a:r>
              <a:rPr lang="ru-RU" sz="1600" i="1" dirty="0" err="1" smtClean="0"/>
              <a:t>Профиград</a:t>
            </a:r>
            <a:r>
              <a:rPr lang="ru-RU" sz="1600" i="1" dirty="0" smtClean="0"/>
              <a:t>» (Музей технологий и инноваций)</a:t>
            </a:r>
            <a:endParaRPr lang="ru-RU" sz="1600" i="1" dirty="0"/>
          </a:p>
        </p:txBody>
      </p:sp>
      <p:pic>
        <p:nvPicPr>
          <p:cNvPr id="1028" name="Picture 4" descr="C:\Users\User\Desktop\ПРОЕКТЫ внешние\Умные каникулы\Умные каникулы 2017\Умные каникулы ФОТО\Молоко - Солнышко\IMG_99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491" t="5270" r="12510"/>
          <a:stretch>
            <a:fillRect/>
          </a:stretch>
        </p:blipFill>
        <p:spPr bwMode="auto">
          <a:xfrm>
            <a:off x="827584" y="1340768"/>
            <a:ext cx="4248472" cy="3119860"/>
          </a:xfrm>
          <a:prstGeom prst="rect">
            <a:avLst/>
          </a:prstGeom>
          <a:noFill/>
        </p:spPr>
      </p:pic>
      <p:pic>
        <p:nvPicPr>
          <p:cNvPr id="12" name="Picture 3" descr="C:\Users\User\Desktop\ПРОЕКТЫ внешние\Умные каникулы\Умные каникулы 2017\Умные каникулы ФОТО\Молоко - Солнышко\IMG_9949.JPG"/>
          <p:cNvPicPr>
            <a:picLocks noChangeAspect="1" noChangeArrowheads="1"/>
          </p:cNvPicPr>
          <p:nvPr/>
        </p:nvPicPr>
        <p:blipFill>
          <a:blip r:embed="rId3" cstate="print"/>
          <a:srcRect l="28850" t="15115"/>
          <a:stretch>
            <a:fillRect/>
          </a:stretch>
        </p:blipFill>
        <p:spPr bwMode="auto">
          <a:xfrm>
            <a:off x="5220072" y="2780928"/>
            <a:ext cx="3744416" cy="2978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9412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Ознакомление детей </a:t>
            </a:r>
            <a:br>
              <a:rPr lang="ru-RU" sz="3600" dirty="0" smtClean="0"/>
            </a:br>
            <a:r>
              <a:rPr lang="ru-RU" sz="3600" dirty="0" smtClean="0"/>
              <a:t>с профессиями родного края</a:t>
            </a:r>
            <a:endParaRPr lang="ru-RU" sz="3600" dirty="0"/>
          </a:p>
        </p:txBody>
      </p:sp>
      <p:pic>
        <p:nvPicPr>
          <p:cNvPr id="1026" name="Picture 2" descr="C:\Users\User\Desktop\ПРОЕКТЫ внешние\Умные каникулы\Умные каникулы 2017\Умные каникулы ФОТО\Лен - родничок\IMG_98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852936"/>
            <a:ext cx="4428493" cy="2952328"/>
          </a:xfrm>
          <a:prstGeom prst="rect">
            <a:avLst/>
          </a:prstGeom>
          <a:noFill/>
        </p:spPr>
      </p:pic>
      <p:pic>
        <p:nvPicPr>
          <p:cNvPr id="6" name="Picture 2" descr="C:\Users\User\Desktop\ПРОЕКТЫ внешние\Умные каникулы\Умные каникулы 2017\Умные каникулы ФОТО\Лен - родничок\IMG_98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412776"/>
            <a:ext cx="3888432" cy="259228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220072" y="1484784"/>
            <a:ext cx="3701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Образовательный проект</a:t>
            </a:r>
          </a:p>
          <a:p>
            <a:pPr algn="ctr"/>
            <a:r>
              <a:rPr lang="ru-RU" sz="2400" b="1" dirty="0" smtClean="0"/>
              <a:t>«Лён-ленок»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115616" y="4149080"/>
            <a:ext cx="30902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Ознакомление детей </a:t>
            </a:r>
          </a:p>
          <a:p>
            <a:pPr algn="ctr"/>
            <a:r>
              <a:rPr lang="ru-RU" sz="2000" b="1" dirty="0" smtClean="0"/>
              <a:t>подготовительных групп </a:t>
            </a:r>
          </a:p>
          <a:p>
            <a:pPr algn="ctr"/>
            <a:r>
              <a:rPr lang="ru-RU" sz="2000" b="1" dirty="0" smtClean="0"/>
              <a:t>с профессиями </a:t>
            </a:r>
          </a:p>
          <a:p>
            <a:pPr algn="ctr"/>
            <a:r>
              <a:rPr lang="ru-RU" sz="2000" b="1" dirty="0" err="1" smtClean="0"/>
              <a:t>льнопроизводства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5877272"/>
            <a:ext cx="8280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Виртуальные экскурсии и </a:t>
            </a:r>
            <a:r>
              <a:rPr lang="ru-RU" sz="1600" i="1" dirty="0" err="1" smtClean="0"/>
              <a:t>профпробы</a:t>
            </a:r>
            <a:r>
              <a:rPr lang="ru-RU" sz="1600" i="1" dirty="0" smtClean="0"/>
              <a:t> провели преподаватели центра дополнительного образования по профессиональному самоопределению детей «</a:t>
            </a:r>
            <a:r>
              <a:rPr lang="ru-RU" sz="1600" i="1" dirty="0" err="1" smtClean="0"/>
              <a:t>Профиград</a:t>
            </a:r>
            <a:r>
              <a:rPr lang="ru-RU" sz="1600" i="1" dirty="0" smtClean="0"/>
              <a:t>» (Музей технологий и инноваций)</a:t>
            </a:r>
            <a:endParaRPr lang="ru-RU" sz="1600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54176" cy="634082"/>
          </a:xfrm>
        </p:spPr>
        <p:txBody>
          <a:bodyPr>
            <a:noAutofit/>
          </a:bodyPr>
          <a:lstStyle/>
          <a:p>
            <a:r>
              <a:rPr lang="ru-RU" sz="2400" dirty="0" smtClean="0"/>
              <a:t>Перечень методических материалов для реализации модели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538152" cy="5195664"/>
          </a:xfrm>
        </p:spPr>
        <p:txBody>
          <a:bodyPr/>
          <a:lstStyle/>
          <a:p>
            <a:r>
              <a:rPr lang="ru-RU" dirty="0" smtClean="0"/>
              <a:t>Разработаны образовательные проекты (см слайд 12)</a:t>
            </a:r>
          </a:p>
          <a:p>
            <a:r>
              <a:rPr lang="ru-RU" dirty="0" smtClean="0"/>
              <a:t>Разработаны конспекты занятий</a:t>
            </a:r>
          </a:p>
          <a:p>
            <a:r>
              <a:rPr lang="ru-RU" dirty="0" smtClean="0"/>
              <a:t>Обновлена РППС в уголках сюжетных игр, в том числе костюмы по </a:t>
            </a:r>
            <a:r>
              <a:rPr lang="ru-RU" dirty="0" smtClean="0"/>
              <a:t>профессиям (см слайды 13,14,18)</a:t>
            </a:r>
            <a:endParaRPr lang="ru-RU" dirty="0" smtClean="0"/>
          </a:p>
          <a:p>
            <a:r>
              <a:rPr lang="ru-RU" dirty="0" smtClean="0"/>
              <a:t>Закуплена дидактическая настольно-печатная и демонстрационная продукция (картинки, альбомы, лото, игры)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Работа по проекту «Артисты рождаются в детском саду» реализована через оформление мини-музеев в группах</a:t>
            </a:r>
            <a:endParaRPr lang="ru-RU" sz="2800" dirty="0"/>
          </a:p>
        </p:txBody>
      </p:sp>
      <p:pic>
        <p:nvPicPr>
          <p:cNvPr id="7" name="Содержимое 6" descr="C:\Users\User\Downloads\IMG_2879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r="2103" b="2514"/>
          <a:stretch>
            <a:fillRect/>
          </a:stretch>
        </p:blipFill>
        <p:spPr bwMode="auto">
          <a:xfrm>
            <a:off x="1259632" y="1988840"/>
            <a:ext cx="3240360" cy="4448051"/>
          </a:xfrm>
          <a:prstGeom prst="rect">
            <a:avLst/>
          </a:prstGeom>
          <a:noFill/>
        </p:spPr>
      </p:pic>
      <p:pic>
        <p:nvPicPr>
          <p:cNvPr id="8" name="Picture 2" descr="DSCN894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145" t="5737" b="23340"/>
          <a:stretch>
            <a:fillRect/>
          </a:stretch>
        </p:blipFill>
        <p:spPr bwMode="auto">
          <a:xfrm>
            <a:off x="5148064" y="1988840"/>
            <a:ext cx="3543622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50120" cy="63408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Перечень мероприятий для педагогов в 2017-2018г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538152" cy="5832648"/>
          </a:xfrm>
        </p:spPr>
        <p:txBody>
          <a:bodyPr>
            <a:normAutofit fontScale="55000" lnSpcReduction="20000"/>
          </a:bodyPr>
          <a:lstStyle/>
          <a:p>
            <a:pPr marL="596646" indent="-514350">
              <a:buNone/>
            </a:pPr>
            <a:r>
              <a:rPr lang="ru-RU" dirty="0" smtClean="0"/>
              <a:t>1. Педсовет «Профориентация детей дошкольного возраста – современные формы и методы», ноябрь 2017 г. – </a:t>
            </a:r>
            <a:r>
              <a:rPr lang="ru-RU" b="1" dirty="0" smtClean="0">
                <a:solidFill>
                  <a:srgbClr val="00B0F0"/>
                </a:solidFill>
              </a:rPr>
              <a:t>уровень ДОУ</a:t>
            </a:r>
            <a:endParaRPr lang="ru-RU" dirty="0" smtClean="0"/>
          </a:p>
          <a:p>
            <a:pPr marL="596646" indent="-514350">
              <a:buNone/>
            </a:pPr>
            <a:r>
              <a:rPr lang="ru-RU" dirty="0" smtClean="0"/>
              <a:t>2.Консультации для педагогов «Игровая деятельность детей как основа формирования предпосылок профессионального самоопределения дошкольников», «Разработка и проведение родительских собраний по теме «Как отгадать, кем лучше стать: формирование предпосылок профессионального самоопределения на этапе дошкольного детства», январь-март 2018г – </a:t>
            </a:r>
            <a:r>
              <a:rPr lang="ru-RU" b="1" dirty="0" smtClean="0">
                <a:solidFill>
                  <a:srgbClr val="00B0F0"/>
                </a:solidFill>
              </a:rPr>
              <a:t>уровень ДОУ</a:t>
            </a:r>
            <a:endParaRPr lang="ru-RU" dirty="0" smtClean="0"/>
          </a:p>
          <a:p>
            <a:pPr marL="596646" indent="-514350">
              <a:buNone/>
            </a:pPr>
            <a:r>
              <a:rPr lang="ru-RU" dirty="0" smtClean="0"/>
              <a:t>3. Обследование и анализ РППС в группах по направлению работы, февраль 2018г – </a:t>
            </a:r>
            <a:r>
              <a:rPr lang="ru-RU" b="1" dirty="0" smtClean="0">
                <a:solidFill>
                  <a:srgbClr val="00B0F0"/>
                </a:solidFill>
              </a:rPr>
              <a:t>уровень ДОУ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4. Собрания рабочей группы ДОУ по темам: Разработка технологических карт по ознакомлению детей с профессиями на железной дороге; Разработка материалов по организации просветительской работы с родителями по проблеме профессионального самоопределения детей дошкольного возраста – </a:t>
            </a:r>
            <a:r>
              <a:rPr lang="ru-RU" b="1" dirty="0" smtClean="0">
                <a:solidFill>
                  <a:srgbClr val="00B0F0"/>
                </a:solidFill>
              </a:rPr>
              <a:t>уровень ДОУ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5. Мастер-класс для педагогов МСО «</a:t>
            </a:r>
            <a:r>
              <a:rPr lang="ru-RU" sz="3300" dirty="0" smtClean="0"/>
              <a:t>Ознакомление дошкольников </a:t>
            </a:r>
            <a:br>
              <a:rPr lang="ru-RU" sz="3300" dirty="0" smtClean="0"/>
            </a:br>
            <a:r>
              <a:rPr lang="ru-RU" sz="3300" dirty="0" smtClean="0"/>
              <a:t>с миром профессий средствами современных образовательных технологий», февраль 2018г - </a:t>
            </a:r>
            <a:r>
              <a:rPr lang="ru-RU" sz="3300" b="1" dirty="0" smtClean="0">
                <a:solidFill>
                  <a:srgbClr val="00B050"/>
                </a:solidFill>
              </a:rPr>
              <a:t>муниципальный уровень</a:t>
            </a:r>
            <a:endParaRPr lang="ru-RU" sz="3300" dirty="0" smtClean="0"/>
          </a:p>
          <a:p>
            <a:pPr>
              <a:buNone/>
            </a:pPr>
            <a:r>
              <a:rPr lang="ru-RU" dirty="0" smtClean="0"/>
              <a:t>6. Участие в заседании городской рабочей группы по вопросам реализации данного инновационного проекта, ежемесячно</a:t>
            </a:r>
            <a:r>
              <a:rPr lang="ru-RU" b="1" dirty="0" smtClean="0">
                <a:solidFill>
                  <a:srgbClr val="00B050"/>
                </a:solidFill>
              </a:rPr>
              <a:t> муниципальный уровень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7 Участие педагогов в </a:t>
            </a:r>
            <a:r>
              <a:rPr lang="ru-RU" b="1" dirty="0" smtClean="0">
                <a:solidFill>
                  <a:srgbClr val="FF0000"/>
                </a:solidFill>
              </a:rPr>
              <a:t>Международном конкурсе </a:t>
            </a:r>
            <a:r>
              <a:rPr lang="ru-RU" dirty="0" smtClean="0"/>
              <a:t>«Учу учиться!»  - представлен сценарий образовательной ситуации «Новый город Царя Берендея» (</a:t>
            </a:r>
            <a:r>
              <a:rPr lang="ru-RU" dirty="0" smtClean="0"/>
              <a:t>профессии: </a:t>
            </a:r>
            <a:r>
              <a:rPr lang="ru-RU" dirty="0" smtClean="0"/>
              <a:t>архитектор, строитель, дизайнер) – в работе, итоги подводят в июне.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6928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Повышение профессиональной компетенции педагогических работников</a:t>
            </a:r>
            <a:endParaRPr lang="ru-RU" sz="2400" dirty="0"/>
          </a:p>
        </p:txBody>
      </p:sp>
      <p:pic>
        <p:nvPicPr>
          <p:cNvPr id="1026" name="Picture 2" descr="E:\Новая папка\DSCN3980.JPG"/>
          <p:cNvPicPr>
            <a:picLocks noChangeAspect="1" noChangeArrowheads="1"/>
          </p:cNvPicPr>
          <p:nvPr/>
        </p:nvPicPr>
        <p:blipFill>
          <a:blip r:embed="rId2" cstate="print"/>
          <a:srcRect l="8927" r="9615" b="12219"/>
          <a:stretch>
            <a:fillRect/>
          </a:stretch>
        </p:blipFill>
        <p:spPr bwMode="auto">
          <a:xfrm>
            <a:off x="611560" y="1268760"/>
            <a:ext cx="3960440" cy="3096344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b="13502"/>
          <a:stretch>
            <a:fillRect/>
          </a:stretch>
        </p:blipFill>
        <p:spPr bwMode="auto">
          <a:xfrm>
            <a:off x="4644008" y="2564904"/>
            <a:ext cx="4231529" cy="266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31640" y="5877272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соответствии с планом работы МРЦ в детском саду проводятся  педсоветы, семинары, консультации по теме проекта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4509120"/>
            <a:ext cx="260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Педсовет , ноябрь 2016г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dirty="0" smtClean="0"/>
              <a:t>Семинар-практикум </a:t>
            </a:r>
            <a:br>
              <a:rPr lang="ru-RU" sz="2700" dirty="0" smtClean="0"/>
            </a:br>
            <a:r>
              <a:rPr lang="ru-RU" sz="2700" dirty="0" smtClean="0"/>
              <a:t>«Дидактические игры по ознакомлению детей старшего дошкольного возраста с профессиями»</a:t>
            </a:r>
            <a:endParaRPr lang="ru-RU" dirty="0"/>
          </a:p>
        </p:txBody>
      </p:sp>
      <p:pic>
        <p:nvPicPr>
          <p:cNvPr id="3074" name="Picture 2" descr="E:\Новая папка\DSCN39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2574" t="6770" r="19381" b="16731"/>
          <a:stretch>
            <a:fillRect/>
          </a:stretch>
        </p:blipFill>
        <p:spPr bwMode="auto">
          <a:xfrm>
            <a:off x="1055929" y="1700808"/>
            <a:ext cx="2339683" cy="35283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5373216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Мозговой штурм:</a:t>
            </a:r>
          </a:p>
          <a:p>
            <a:r>
              <a:rPr lang="ru-RU" dirty="0" smtClean="0"/>
              <a:t>Интересные методы и приемы </a:t>
            </a:r>
          </a:p>
          <a:p>
            <a:r>
              <a:rPr lang="ru-RU" dirty="0" smtClean="0"/>
              <a:t>ознакомления дошкольников </a:t>
            </a:r>
          </a:p>
          <a:p>
            <a:r>
              <a:rPr lang="ru-RU" dirty="0" smtClean="0"/>
              <a:t>с миром профессий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48264" y="1412776"/>
            <a:ext cx="1450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Январь, 2017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r="3324" b="12231"/>
          <a:stretch>
            <a:fillRect/>
          </a:stretch>
        </p:blipFill>
        <p:spPr bwMode="auto">
          <a:xfrm>
            <a:off x="3779912" y="1844824"/>
            <a:ext cx="4959257" cy="3376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3923928" y="5301208"/>
            <a:ext cx="4788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Речевая игра  «Расскажи-ка поскорей, чья профессия важней»</a:t>
            </a:r>
          </a:p>
          <a:p>
            <a:r>
              <a:rPr lang="ru-RU" dirty="0" smtClean="0"/>
              <a:t>Цель: составление описательного рассказа о профессии от первого лица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Педагогический марафон ДОУ</a:t>
            </a:r>
            <a:endParaRPr lang="ru-RU" dirty="0"/>
          </a:p>
        </p:txBody>
      </p:sp>
      <p:pic>
        <p:nvPicPr>
          <p:cNvPr id="1026" name="Picture 2" descr="C:\Users\User\Desktop\ФОТО к отчету о проф\DSC0662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3657600" cy="2743200"/>
          </a:xfrm>
          <a:prstGeom prst="rect">
            <a:avLst/>
          </a:prstGeom>
          <a:noFill/>
        </p:spPr>
      </p:pic>
      <p:pic>
        <p:nvPicPr>
          <p:cNvPr id="1027" name="Picture 3" descr="C:\Users\User\Desktop\ФОТО к отчету о проф\DSC066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556792"/>
            <a:ext cx="3657600" cy="27432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39552" y="5013176"/>
            <a:ext cx="83529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Акция </a:t>
            </a:r>
            <a:r>
              <a:rPr lang="ru-RU" b="1" dirty="0" smtClean="0"/>
              <a:t>«Педагогический марафон ДОУ – 2017»,</a:t>
            </a:r>
            <a:r>
              <a:rPr lang="ru-RU" dirty="0" smtClean="0"/>
              <a:t> включающий в себя практический показ открытых занятий. В МДОУ «Детский сад № 144» были организованы дни </a:t>
            </a:r>
            <a:r>
              <a:rPr lang="ru-RU" dirty="0" err="1" smtClean="0"/>
              <a:t>взаимопосещений</a:t>
            </a:r>
            <a:r>
              <a:rPr lang="ru-RU" dirty="0" smtClean="0"/>
              <a:t> открытых занятий. Подготовлено и проведено 22 открытых занятия по ознакомлению дошкольников с профессиями взрослых, февраль-апрель 2017г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03648" y="4293096"/>
            <a:ext cx="26266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Юные ученые-экологи </a:t>
            </a:r>
          </a:p>
          <a:p>
            <a:r>
              <a:rPr lang="ru-RU" dirty="0" smtClean="0"/>
              <a:t>проводят опыты с водой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796136" y="4365104"/>
            <a:ext cx="2162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Будущие строители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85010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Социальное партнерство с центром </a:t>
            </a:r>
            <a:br>
              <a:rPr lang="ru-RU" sz="2400" dirty="0" smtClean="0"/>
            </a:br>
            <a:r>
              <a:rPr lang="ru-RU" sz="2400" dirty="0" smtClean="0"/>
              <a:t>дополнительного образования «</a:t>
            </a:r>
            <a:r>
              <a:rPr lang="ru-RU" sz="2400" dirty="0" err="1" smtClean="0"/>
              <a:t>Профиград</a:t>
            </a:r>
            <a:r>
              <a:rPr lang="ru-RU" sz="2400" dirty="0" smtClean="0"/>
              <a:t>»</a:t>
            </a:r>
            <a:endParaRPr lang="ru-RU" sz="2400" dirty="0"/>
          </a:p>
        </p:txBody>
      </p:sp>
      <p:pic>
        <p:nvPicPr>
          <p:cNvPr id="13" name="Picture 4" descr="C:\Users\User\Desktop\ПРОЕКТЫ внешние\Умные каникулы\Умные каникулы 2017\Умные каникулы ФОТО\Профиград воспитатели\IMG_9765.JPG"/>
          <p:cNvPicPr>
            <a:picLocks noChangeAspect="1" noChangeArrowheads="1"/>
          </p:cNvPicPr>
          <p:nvPr/>
        </p:nvPicPr>
        <p:blipFill>
          <a:blip r:embed="rId2" cstate="print"/>
          <a:srcRect r="4510" b="6231"/>
          <a:stretch>
            <a:fillRect/>
          </a:stretch>
        </p:blipFill>
        <p:spPr bwMode="auto">
          <a:xfrm>
            <a:off x="1403648" y="3789040"/>
            <a:ext cx="3424644" cy="2232248"/>
          </a:xfrm>
          <a:prstGeom prst="rect">
            <a:avLst/>
          </a:prstGeom>
          <a:noFill/>
        </p:spPr>
      </p:pic>
      <p:pic>
        <p:nvPicPr>
          <p:cNvPr id="15" name="Picture 5" descr="C:\Users\User\Desktop\ПРОЕКТЫ внешние\Умные каникулы\Умные каникулы 2017\Умные каникулы ФОТО\Профиград воспитатели\IMG_9785.JPG"/>
          <p:cNvPicPr>
            <a:picLocks noChangeAspect="1" noChangeArrowheads="1"/>
          </p:cNvPicPr>
          <p:nvPr/>
        </p:nvPicPr>
        <p:blipFill>
          <a:blip r:embed="rId3" cstate="print"/>
          <a:srcRect l="6452" r="9677"/>
          <a:stretch>
            <a:fillRect/>
          </a:stretch>
        </p:blipFill>
        <p:spPr bwMode="auto">
          <a:xfrm>
            <a:off x="3275856" y="1412776"/>
            <a:ext cx="2808312" cy="2232248"/>
          </a:xfrm>
          <a:prstGeom prst="rect">
            <a:avLst/>
          </a:prstGeom>
          <a:noFill/>
        </p:spPr>
      </p:pic>
      <p:pic>
        <p:nvPicPr>
          <p:cNvPr id="18" name="Picture 3" descr="C:\Users\User\Desktop\ПРОЕКТЫ внешние\Умные каникулы\Умные каникулы 2017\Умные каникулы ФОТО\Профиград воспитатели\IMG_97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789040"/>
            <a:ext cx="3384376" cy="225625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619672" y="6021288"/>
            <a:ext cx="69270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Деловая игра «Развитие познавательного интереса дошкольников </a:t>
            </a:r>
          </a:p>
          <a:p>
            <a:pPr algn="ctr"/>
            <a:r>
              <a:rPr lang="ru-RU" dirty="0" smtClean="0"/>
              <a:t>через игровые </a:t>
            </a:r>
            <a:r>
              <a:rPr lang="ru-RU" dirty="0" err="1" smtClean="0"/>
              <a:t>профпробы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9" name="Picture 6" descr="C:\Users\User\Desktop\ПРОЕКТЫ внешние\Умные каникулы\Умные каникулы 2017\Умные каникулы ФОТО\Профиград воспитатели\IMG_9795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24491" t="5270" r="13510"/>
          <a:stretch>
            <a:fillRect/>
          </a:stretch>
        </p:blipFill>
        <p:spPr bwMode="auto">
          <a:xfrm>
            <a:off x="6228184" y="1412776"/>
            <a:ext cx="2376264" cy="2222958"/>
          </a:xfrm>
          <a:prstGeom prst="rect">
            <a:avLst/>
          </a:prstGeom>
          <a:noFill/>
        </p:spPr>
      </p:pic>
      <p:pic>
        <p:nvPicPr>
          <p:cNvPr id="10" name="Picture 4" descr="C:\Users\User\Desktop\ПРОЕКТЫ внешние\Умные каникулы\Умные каникулы 2017\Умные каникулы ФОТО\Профиград воспитатели\IMG_9774.JPG"/>
          <p:cNvPicPr>
            <a:picLocks noChangeAspect="1" noChangeArrowheads="1"/>
          </p:cNvPicPr>
          <p:nvPr/>
        </p:nvPicPr>
        <p:blipFill>
          <a:blip r:embed="rId6" cstate="print">
            <a:lum bright="20000"/>
          </a:blip>
          <a:srcRect l="21491" r="10510"/>
          <a:stretch>
            <a:fillRect/>
          </a:stretch>
        </p:blipFill>
        <p:spPr bwMode="auto">
          <a:xfrm>
            <a:off x="1018547" y="1412776"/>
            <a:ext cx="2105089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12776"/>
            <a:ext cx="3744416" cy="3960440"/>
          </a:xfrm>
        </p:spPr>
        <p:txBody>
          <a:bodyPr>
            <a:noAutofit/>
          </a:bodyPr>
          <a:lstStyle/>
          <a:p>
            <a:r>
              <a:rPr lang="ru-RU" sz="2000" dirty="0" smtClean="0"/>
              <a:t>Участие педагогов в </a:t>
            </a:r>
            <a:r>
              <a:rPr lang="ru-RU" sz="2000" b="1" dirty="0" smtClean="0">
                <a:solidFill>
                  <a:srgbClr val="FF0000"/>
                </a:solidFill>
              </a:rPr>
              <a:t>Международном конкурсе </a:t>
            </a:r>
            <a:r>
              <a:rPr lang="ru-RU" sz="2000" dirty="0" smtClean="0"/>
              <a:t>«Учу учиться!»  - представлен сценарий образовательной ситуации «Профессии: Путешествие в прошлое» – результат </a:t>
            </a:r>
            <a:r>
              <a:rPr lang="ru-RU" sz="2000" b="1" dirty="0" smtClean="0">
                <a:solidFill>
                  <a:srgbClr val="FF0000"/>
                </a:solidFill>
              </a:rPr>
              <a:t>Диплом победителя (1 степени)</a:t>
            </a:r>
            <a:endParaRPr lang="ru-RU" sz="2000" dirty="0"/>
          </a:p>
        </p:txBody>
      </p:sp>
      <p:pic>
        <p:nvPicPr>
          <p:cNvPr id="2050" name="Picture 2" descr="C:\Users\User\Pictures\2018-04-22\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620688"/>
            <a:ext cx="4230780" cy="5816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Собрания рабочей группы ДОУ</a:t>
            </a:r>
            <a:endParaRPr lang="ru-RU" dirty="0"/>
          </a:p>
        </p:txBody>
      </p:sp>
      <p:pic>
        <p:nvPicPr>
          <p:cNvPr id="3074" name="Picture 2" descr="C:\Users\User\Desktop\ФОТО к отчету о проф\DSC052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88024" y="1772816"/>
            <a:ext cx="3744416" cy="2808312"/>
          </a:xfrm>
          <a:prstGeom prst="rect">
            <a:avLst/>
          </a:prstGeom>
          <a:noFill/>
        </p:spPr>
      </p:pic>
      <p:pic>
        <p:nvPicPr>
          <p:cNvPr id="7" name="Picture 4" descr="E:\Новая папка\DSCN398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12733"/>
          <a:stretch>
            <a:fillRect/>
          </a:stretch>
        </p:blipFill>
        <p:spPr bwMode="auto">
          <a:xfrm>
            <a:off x="611559" y="1844824"/>
            <a:ext cx="3850681" cy="259228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79512" y="4581128"/>
            <a:ext cx="42484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Разработка технологических карт по ознакомлению детей с профессиями на железной дороге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472514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Разработка материалов по организации просветительской работы с родителями по проблеме профессионального самоопределения детей дошкольного возраста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517232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Декабрь, 2017г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6237312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февраль, 2018г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666</TotalTime>
  <Words>1100</Words>
  <Application>Microsoft Office PowerPoint</Application>
  <PresentationFormat>Экран (4:3)</PresentationFormat>
  <Paragraphs>130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Для отчета по МРЦ «Предпосылки профессионального самоопределения дошкольников» сведения за 2016-17, за 2017-18гг</vt:lpstr>
      <vt:lpstr>Перечень мероприятий для педагогов в 2016-2017г</vt:lpstr>
      <vt:lpstr>Перечень мероприятий для педагогов в 2017-2018г</vt:lpstr>
      <vt:lpstr>Повышение профессиональной компетенции педагогических работников</vt:lpstr>
      <vt:lpstr>Семинар-практикум  «Дидактические игры по ознакомлению детей старшего дошкольного возраста с профессиями»</vt:lpstr>
      <vt:lpstr>Педагогический марафон ДОУ</vt:lpstr>
      <vt:lpstr>Социальное партнерство с центром  дополнительного образования «Профиград»</vt:lpstr>
      <vt:lpstr>Участие педагогов в Международном конкурсе «Учу учиться!»  - представлен сценарий образовательной ситуации «Профессии: Путешествие в прошлое» – результат Диплом победителя (1 степени)</vt:lpstr>
      <vt:lpstr>Собрания рабочей группы ДОУ</vt:lpstr>
      <vt:lpstr>Мастер-класс для педагогов МСО «Ознакомление дошкольников с миром профессий средствами современных образовательных технологий», 06.02.2018г</vt:lpstr>
      <vt:lpstr>Слайд 11</vt:lpstr>
      <vt:lpstr>Перечень мероприятий для детей</vt:lpstr>
      <vt:lpstr>Слайд 13</vt:lpstr>
      <vt:lpstr>Слайд 14</vt:lpstr>
      <vt:lpstr>Слайд 15</vt:lpstr>
      <vt:lpstr>Изучаем профессии на занятиях</vt:lpstr>
      <vt:lpstr>Изучаем профессии на занятиях</vt:lpstr>
      <vt:lpstr>Активные формы работы с детьми  по формированию представлений о профессиях</vt:lpstr>
      <vt:lpstr>Социальное партнерство</vt:lpstr>
      <vt:lpstr>Ознакомление детей  с профессиями родного края</vt:lpstr>
      <vt:lpstr>Ознакомление детей  с профессиями родного края</vt:lpstr>
      <vt:lpstr>Перечень методических материалов для реализации модели</vt:lpstr>
      <vt:lpstr>Работа по проекту «Артисты рождаются в детском саду» реализована через оформление мини-музеев в группах</vt:lpstr>
      <vt:lpstr>Спасибо за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57</cp:revision>
  <dcterms:created xsi:type="dcterms:W3CDTF">2016-12-12T13:01:13Z</dcterms:created>
  <dcterms:modified xsi:type="dcterms:W3CDTF">2018-04-23T05:56:49Z</dcterms:modified>
</cp:coreProperties>
</file>