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2" r:id="rId10"/>
    <p:sldId id="275" r:id="rId11"/>
    <p:sldId id="276" r:id="rId12"/>
    <p:sldId id="265" r:id="rId13"/>
    <p:sldId id="266" r:id="rId14"/>
    <p:sldId id="269" r:id="rId15"/>
    <p:sldId id="267" r:id="rId16"/>
    <p:sldId id="271" r:id="rId17"/>
    <p:sldId id="268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D10C-EC61-48A5-A495-50834DF36CBF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7420-A43E-422A-A105-2EC08EA7A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8964488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runcova.kamensk2.edusite.ru/images/0_dba2a_f0dec5f3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4248164" cy="2969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324544" y="908720"/>
            <a:ext cx="9793088" cy="2694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</a:p>
          <a:p>
            <a:pPr algn="ctr">
              <a:lnSpc>
                <a:spcPct val="150000"/>
              </a:lnSpc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 </a:t>
            </a: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144»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59632" y="476672"/>
            <a:ext cx="645080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основе программы воспитания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ЦЕННОСТЕЙ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285992"/>
            <a:ext cx="4293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милосердие, жизнь, добро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700808"/>
            <a:ext cx="3052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Родина и природа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356992"/>
            <a:ext cx="632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человек, семья, дружба, сотрудничество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780928"/>
            <a:ext cx="1723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познание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5301208"/>
            <a:ext cx="2842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жизнь и здоровье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725144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9872" y="4149080"/>
            <a:ext cx="3117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культура и красота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260648"/>
            <a:ext cx="6752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воспитания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844824"/>
          <a:ext cx="8640960" cy="4020172"/>
        </p:xfrm>
        <a:graphic>
          <a:graphicData uri="http://schemas.openxmlformats.org/drawingml/2006/table">
            <a:tbl>
              <a:tblPr/>
              <a:tblGrid>
                <a:gridCol w="4726348"/>
                <a:gridCol w="3914612"/>
              </a:tblGrid>
              <a:tr h="412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Патриотическое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Родина, природа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Духовно- нравственное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Жизнь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милосердие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добро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Человек, семья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 дружба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50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сотрудничество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Познание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Физическое и оздоровительное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Здоровье, жизнь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Трудовое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Эстетическое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algn="l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 и красота</a:t>
                      </a:r>
                    </a:p>
                  </a:txBody>
                  <a:tcPr marL="64635" marR="64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124744"/>
            <a:ext cx="2382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1124744"/>
            <a:ext cx="1757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8352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 коллектива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педагогов с семьёй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2348880"/>
            <a:ext cx="856895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 психолого-педагогическую поддержку семьи и повышение компетентности родителей в вопросах образования, охраны и укрепления здоровья детей;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▪единства подходов к воспитанию и обучению детей в условиях  ДОО и семьи;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▪повышение воспитательного потенциала семьи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26064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 ДОУ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443841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дошкольного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учреждения заложены следующие принципы: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 приоритет семьи в воспитании, обучении и развитии ребенка;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 открытость;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 взаимное доверие, уважение и доброжелательность во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взаимоотношениях педагогов и родителей;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 индивидуально-дифференцированный подход к каждой семье;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▪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возрастосообразность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71600" y="569585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ВЗАИМОДЕЙСТВИЯ: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528" y="1440365"/>
            <a:ext cx="842493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	Информирование родителей и общественности относительно целей дошкольного образования, общих для всего образовательного пространства РФ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Создание условий для развития ответственного и осознанного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базовой основы благополучия семьи.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	Вовлечение родителей в образовательный процесс.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260648"/>
            <a:ext cx="5724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60648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практические формы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с семьей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859340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семьей 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о ходе образовательной  деятельности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Просвещение родителей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916832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indent="-228600">
              <a:buFont typeface="Arial MT"/>
              <a:buChar char="•"/>
              <a:tabLst>
                <a:tab pos="241300" algn="l"/>
              </a:tabLst>
            </a:pP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2800" spc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единым</a:t>
            </a:r>
            <a:r>
              <a:rPr lang="ru-RU" sz="2800" b="1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pPr marL="241300" indent="-228600">
              <a:buFont typeface="Arial MT"/>
              <a:buChar char="•"/>
              <a:tabLst>
                <a:tab pos="241300" algn="l"/>
              </a:tabLs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buFont typeface="Arial MT"/>
              <a:buChar char="•"/>
              <a:tabLst>
                <a:tab pos="241300" algn="l"/>
              </a:tabLst>
            </a:pPr>
            <a:r>
              <a:rPr lang="ru-RU" sz="28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наряду</a:t>
            </a:r>
            <a:r>
              <a:rPr lang="ru-RU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Планом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</a:t>
            </a:r>
            <a:r>
              <a:rPr lang="ru-RU" sz="2800" spc="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иные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2800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</a:t>
            </a:r>
            <a:r>
              <a:rPr lang="ru-RU" sz="2800" b="1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Программе</a:t>
            </a:r>
            <a:r>
              <a:rPr lang="ru-RU" sz="2800" b="1" spc="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800" spc="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ключевым</a:t>
            </a:r>
            <a:r>
              <a:rPr lang="ru-RU" sz="2800" spc="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направлениям </a:t>
            </a:r>
            <a:r>
              <a:rPr lang="ru-RU" sz="2800" spc="-6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ru-RU" sz="2800" spc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</a:t>
            </a:r>
            <a:r>
              <a:rPr lang="ru-RU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ополнительного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детей, годовому плану работы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32656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календарный план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воспитательной работы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8924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календарный план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воспитательной работы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(рекомендуется включать в план воспитательной работы с дошкольниками)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462744" cy="11079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 января: День снятия блокады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Ленинграда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освобождения Красной армией крупнейшего «лагеря смерти»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Аушвиц-Биркенау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(Освенцима) - День памяти жертв Холокоста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571744"/>
            <a:ext cx="8208912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191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февраля: День разгрома советскими войсками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немецко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фашистских войск в Сталинградской битве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3429000"/>
            <a:ext cx="8136904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февраля: День памяти о россиянах, исполнявших служебный долг за пределами Отечества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71472" y="4214818"/>
            <a:ext cx="735811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февраля: Международный день родного языка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9512" y="5649144"/>
            <a:ext cx="8784976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4714884"/>
            <a:ext cx="6572296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858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 февраля: День защитника Отечества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143512"/>
            <a:ext cx="59293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марта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Международный женский день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5572140"/>
            <a:ext cx="62151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марта: День воссоединения Крыма с Россией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57224" y="6143644"/>
            <a:ext cx="6715172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 марта: Всемирный день театра.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2285992"/>
            <a:ext cx="4357718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262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июня: День защиты детей;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262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июня: День русского языка;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262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июня: День России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июня: День памяти и скорби.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290"/>
            <a:ext cx="39035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апреля: День космонавтики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642918"/>
            <a:ext cx="40541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мая: Праздник Весны и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Труда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000108"/>
            <a:ext cx="58579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мая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Победы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428736"/>
            <a:ext cx="75724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мая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детских общественных организаций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России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57364"/>
            <a:ext cx="7786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82625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 мая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славянской письменности и культуры.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3786190"/>
            <a:ext cx="8358246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июля: День семьи, любви и верности.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августа: День физкультурника;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 августа: День Государственного флага Российской Федерации;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 августа: День российского кино.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85786" y="5214950"/>
            <a:ext cx="3124573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сентября: День знаний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5715016"/>
            <a:ext cx="8501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сентября: День окончания Второй мировой войны, День солидарности в борьбе с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терроризмом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14290"/>
            <a:ext cx="87868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сентября: Международный день распространения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грамотности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 сентября: День воспитателя и всех дошкольных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работников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0010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октября: Международный день пожилых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людей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октября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защиты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животных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5октября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Третье воскресенье октября: День отца в России.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428868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ноября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народного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единства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ноября: День памяти погибших при исполнении служебных обязанностей сотрудников органов внутренних дел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России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Последнее воскресенье ноября: День матери в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ноября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День Государственного герба Российской Федерации. Декабрь: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286256"/>
            <a:ext cx="89297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декабря: День неизвестного солдата.  Международный день инвалидов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декабря: День добровольца (волонтера) в России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декабря: Международный день художника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429264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8декабря: День Героев Отечества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декабря: День Конституции Российской Федерации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8488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 декабря: Новый год. 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48600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образовательный стандарт </a:t>
            </a:r>
            <a:r>
              <a:rPr lang="ru-RU" sz="2800" spc="-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редакции приказа </a:t>
            </a:r>
            <a:r>
              <a:rPr lang="ru-RU" sz="2800" spc="-5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</a:t>
            </a:r>
            <a:r>
              <a:rPr lang="ru-RU" sz="2800" spc="-44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ноября</a:t>
            </a:r>
            <a:r>
              <a:rPr lang="ru-RU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28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4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800" spc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955</a:t>
            </a:r>
            <a:r>
              <a:rPr lang="ru-RU" sz="2800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(зарегистрирован</a:t>
            </a:r>
            <a:r>
              <a:rPr lang="ru-RU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Минюсте</a:t>
            </a:r>
            <a:r>
              <a:rPr lang="ru-RU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sz="2800" spc="-3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февраля</a:t>
            </a:r>
            <a:r>
              <a:rPr lang="ru-RU" sz="2800" spc="-2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2800" spc="-2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3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г.,</a:t>
            </a:r>
            <a:r>
              <a:rPr lang="ru-RU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spc="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800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72264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32656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 ДО разработана на основе двух документов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67536" y="1916832"/>
            <a:ext cx="4176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дошкольного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утверждена приказом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25.11.2022 № 1028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2770588">
            <a:off x="2978215" y="861077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9341296">
            <a:off x="5036367" y="882864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04664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режима пребывания детей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40769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работы: 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12-ти часовое пребывание воспитанников при 5-ти дневной рабочей неделе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по реализации ОП ДО проводится в течение года делится на два периода: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первый период (с 1 сентября по 31 мая);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второй период (с 1 июня по 31 августа)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88640"/>
            <a:ext cx="4896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 ДО включает 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71678"/>
            <a:ext cx="61206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Содержательный раздел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Организационный раздел 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03440" y="69269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основных раздела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132856"/>
          <a:ext cx="4074368" cy="1188720"/>
        </p:xfrm>
        <a:graphic>
          <a:graphicData uri="http://schemas.openxmlformats.org/drawingml/2006/table">
            <a:tbl>
              <a:tblPr/>
              <a:tblGrid>
                <a:gridCol w="4074368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solidFill>
                            <a:srgbClr val="FFFFFF"/>
                          </a:solidFill>
                          <a:latin typeface="TimesNewRomanPS-BoldMT"/>
                        </a:rPr>
                        <a:t>Группа</a:t>
                      </a:r>
                      <a:br>
                        <a:rPr lang="ru-RU" sz="2400" b="1" i="0" dirty="0">
                          <a:solidFill>
                            <a:srgbClr val="FFFFFF"/>
                          </a:solidFill>
                          <a:latin typeface="TimesNewRomanPS-BoldMT"/>
                        </a:rPr>
                      </a:br>
                      <a:r>
                        <a:rPr lang="ru-RU" sz="2400" b="1" i="0" dirty="0">
                          <a:solidFill>
                            <a:srgbClr val="FFFFFF"/>
                          </a:solidFill>
                          <a:latin typeface="TimesNewRomanPS-BoldMT"/>
                        </a:rPr>
                        <a:t>раннего</a:t>
                      </a:r>
                      <a:br>
                        <a:rPr lang="ru-RU" sz="2400" b="1" i="0" dirty="0">
                          <a:solidFill>
                            <a:srgbClr val="FFFFFF"/>
                          </a:solidFill>
                          <a:latin typeface="TimesNewRomanPS-BoldMT"/>
                        </a:rPr>
                      </a:br>
                      <a:r>
                        <a:rPr lang="ru-RU" sz="2400" b="1" i="0" dirty="0">
                          <a:solidFill>
                            <a:srgbClr val="FFFFFF"/>
                          </a:solidFill>
                          <a:latin typeface="TimesNewRomanPS-BoldMT"/>
                        </a:rPr>
                        <a:t>возраста</a:t>
                      </a:r>
                      <a:endParaRPr lang="ru-RU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категории детей, на которых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ориентирована ОП ДО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26876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раннего возраста 2 – 3 года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2780928"/>
            <a:ext cx="5364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младшего возраста 3 -4 года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3429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среднего возраста 4-5 лет 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4077072"/>
            <a:ext cx="4579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старшего возраста 5-6 лет 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4725144"/>
            <a:ext cx="5898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подготовительные к школе 6-7 лет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517232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Включены рекомендации по организации РППС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7-8 лет.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43608" y="404665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Соотношение частей ОП ДО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196752"/>
            <a:ext cx="3960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разработана в соответствии с ФГОС ДО </a:t>
            </a:r>
            <a:r>
              <a:rPr lang="en-GB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оформлена в виде  ссылок на ФОП ДО)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1196752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отношений,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представлена парциальными и авторскими программами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013176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менее 60% от общего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объема программы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5013176"/>
            <a:ext cx="38884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более 40 % от общего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объема программы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1619672" y="3573016"/>
            <a:ext cx="484632" cy="1080120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6660232" y="3645024"/>
            <a:ext cx="484632" cy="1122424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-440996" y="0"/>
            <a:ext cx="9584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лючевые функции дошкольного уровня образования: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9512" y="936450"/>
            <a:ext cx="8784976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и воспитание ребенка дошкольного возраста как гражданина РФ,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lang="ru-RU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единого ядра  содержания дошкольного образования, ориентированного на приобщения к традиционным духовно-нравственным и </a:t>
            </a:r>
            <a:r>
              <a:rPr lang="ru-RU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lang="ru-RU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дошкольного образования, вне зависимости от места проживания.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929646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9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</a:p>
          <a:p>
            <a:pPr marL="0" marR="0" lvl="0" indent="479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79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разностороннее   развитие ребёнка в период дошкольного детства с учётом возрастных и индивидуальных особенностей </a:t>
            </a:r>
          </a:p>
          <a:p>
            <a:pPr marL="0" marR="0" lvl="0" indent="479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</a:t>
            </a:r>
          </a:p>
          <a:p>
            <a:pPr marL="0" marR="0" lvl="0" indent="479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духовно-нравственных ценностей российского народа, </a:t>
            </a:r>
          </a:p>
          <a:p>
            <a:pPr marL="0" marR="0" lvl="0" indent="479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исторических и национально-культурных традиций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desktopbackground.org/download/o/2010/06/29/40711_light-backgrounds-powerpoint-lines-background-business-656910_1600x1200_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48680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 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916832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Целевой раздел программы воспитания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программы воспитания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программы воспитания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783</Words>
  <Application>Microsoft Office PowerPoint</Application>
  <PresentationFormat>Экран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отчёт Подготовка</dc:title>
  <dc:creator>User</dc:creator>
  <cp:lastModifiedBy>Родничк</cp:lastModifiedBy>
  <cp:revision>104</cp:revision>
  <dcterms:created xsi:type="dcterms:W3CDTF">2023-03-01T17:09:47Z</dcterms:created>
  <dcterms:modified xsi:type="dcterms:W3CDTF">2023-12-19T13:32:18Z</dcterms:modified>
</cp:coreProperties>
</file>