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3" r:id="rId1"/>
  </p:sldMasterIdLst>
  <p:notesMasterIdLst>
    <p:notesMasterId r:id="rId22"/>
  </p:notesMasterIdLst>
  <p:sldIdLst>
    <p:sldId id="306" r:id="rId2"/>
    <p:sldId id="307" r:id="rId3"/>
    <p:sldId id="261" r:id="rId4"/>
    <p:sldId id="308" r:id="rId5"/>
    <p:sldId id="309" r:id="rId6"/>
    <p:sldId id="311" r:id="rId7"/>
    <p:sldId id="296" r:id="rId8"/>
    <p:sldId id="310" r:id="rId9"/>
    <p:sldId id="265" r:id="rId10"/>
    <p:sldId id="258" r:id="rId11"/>
    <p:sldId id="301" r:id="rId12"/>
    <p:sldId id="313" r:id="rId13"/>
    <p:sldId id="275" r:id="rId14"/>
    <p:sldId id="298" r:id="rId15"/>
    <p:sldId id="291" r:id="rId16"/>
    <p:sldId id="292" r:id="rId17"/>
    <p:sldId id="293" r:id="rId18"/>
    <p:sldId id="294" r:id="rId19"/>
    <p:sldId id="295" r:id="rId20"/>
    <p:sldId id="315" r:id="rId21"/>
  </p:sldIdLst>
  <p:sldSz cx="9144000" cy="6858000" type="screen4x3"/>
  <p:notesSz cx="6858000" cy="9144000"/>
  <p:defaultTextStyle>
    <a:defPPr>
      <a:defRPr lang="en-GB"/>
    </a:defPPr>
    <a:lvl1pPr algn="l" defTabSz="449263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sz="3200"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defTabSz="449263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sz="3200"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defTabSz="449263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sz="3200"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defTabSz="449263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sz="3200"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defTabSz="449263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sz="3200"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3200"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3200"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3200"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3200"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3EEE4B"/>
    <a:srgbClr val="FA2ECE"/>
    <a:srgbClr val="FDE7EF"/>
    <a:srgbClr val="06124E"/>
    <a:srgbClr val="00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98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-11456988"/>
            <a:ext cx="0" cy="24303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4099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202025" y="-11456988"/>
            <a:ext cx="32405638" cy="2430462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30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6202025" y="-11456988"/>
            <a:ext cx="32404050" cy="24303038"/>
          </a:xfrm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530" tIns="43265" rIns="86530" bIns="43265"/>
          <a:lstStyle/>
          <a:p>
            <a:fld id="{438A7E44-AAB3-4B52-9782-C84140C06CB5}" type="slidenum">
              <a:rPr lang="ru-RU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202025" y="-11456988"/>
            <a:ext cx="32405638" cy="2430462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024313"/>
          </a:xfrm>
          <a:noFill/>
        </p:spPr>
        <p:txBody>
          <a:bodyPr wrap="none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202025" y="-11456988"/>
            <a:ext cx="32405638" cy="2430462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32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094A9-CD00-45DC-981C-E66EFF6A04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D4148-7CE1-4E8D-9DA4-E449E7FDE9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BEA65-E295-4559-87D6-52205736F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3083DF8-4FEE-46BF-8AB6-F345ABA46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2684E-EAB5-4944-B607-63B8AE6F03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109D4-023E-45E7-918C-BA2BB0F41E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6D62D-FFFA-4BA6-81D4-50D69A3567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B73729F-AEBC-41B8-A398-127D0134C2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B4CA9-1759-4D1F-B235-01411FDA66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B8B7BC3-3B5A-46FD-B774-CE04D2E6AA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84C71EF-234A-4EC6-A1C8-CAB17432B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B2F65CC-921F-490B-9C50-50209F79E6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1268413"/>
            <a:ext cx="7775575" cy="34559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Применение  технологии </a:t>
            </a:r>
            <a:r>
              <a:rPr lang="ru-RU" sz="3200" dirty="0" err="1" smtClean="0">
                <a:solidFill>
                  <a:schemeClr val="accent4">
                    <a:lumMod val="50000"/>
                  </a:schemeClr>
                </a:solidFill>
              </a:rPr>
              <a:t>деятельностного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  метода </a:t>
            </a:r>
            <a:b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«Ситуация» </a:t>
            </a:r>
            <a:b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для формирования предпосылок профессионального самоопределения детей дошкольного возраста</a:t>
            </a:r>
            <a:endParaRPr lang="ru-RU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4797425"/>
            <a:ext cx="8247062" cy="1727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Руководитель – Марина Германовна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Угарова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Заведующий ДОУ – Елена Сергеевна Новоселова</a:t>
            </a:r>
          </a:p>
          <a:p>
            <a:pPr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Старший воспитатель  - Надежда Александровна Семерикова</a:t>
            </a:r>
          </a:p>
          <a:p>
            <a:pPr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Творческая группа педагогов МДОУ «Детский сад №144»</a:t>
            </a:r>
          </a:p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Апрель 2020г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2051050" y="188913"/>
            <a:ext cx="53292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tx1"/>
                </a:solidFill>
              </a:rPr>
              <a:t>Городской центр развития образования </a:t>
            </a:r>
          </a:p>
          <a:p>
            <a:pPr algn="ctr"/>
            <a:r>
              <a:rPr lang="ru-RU" sz="1600">
                <a:solidFill>
                  <a:schemeClr val="tx1"/>
                </a:solidFill>
              </a:rPr>
              <a:t>Муниципальная стажировочная площадка </a:t>
            </a:r>
          </a:p>
          <a:p>
            <a:pPr algn="ctr"/>
            <a:r>
              <a:rPr lang="ru-RU" sz="1600" b="1">
                <a:solidFill>
                  <a:schemeClr val="tx1"/>
                </a:solidFill>
              </a:rPr>
              <a:t>«Сопровождение профессионального </a:t>
            </a:r>
          </a:p>
          <a:p>
            <a:pPr algn="ctr"/>
            <a:r>
              <a:rPr lang="ru-RU" sz="1600" b="1">
                <a:solidFill>
                  <a:schemeClr val="tx1"/>
                </a:solidFill>
              </a:rPr>
              <a:t>самоопределения обучающихся»</a:t>
            </a:r>
            <a:endParaRPr lang="ru-RU" sz="1600">
              <a:solidFill>
                <a:schemeClr val="tx1"/>
              </a:solidFill>
            </a:endParaRPr>
          </a:p>
          <a:p>
            <a:endParaRPr lang="ru-RU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989138"/>
            <a:ext cx="8628062" cy="364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1143000" y="857250"/>
            <a:ext cx="6784975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A2ECE"/>
                </a:solidFill>
              </a:rPr>
              <a:t>Сравнительный анализ принципов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ctrTitle"/>
          </p:nvPr>
        </p:nvSpPr>
        <p:spPr>
          <a:xfrm>
            <a:off x="685800" y="260350"/>
            <a:ext cx="7772400" cy="10080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7030A0"/>
                </a:solidFill>
              </a:rPr>
              <a:t>Технология «Ситуация»</a:t>
            </a:r>
          </a:p>
        </p:txBody>
      </p:sp>
      <p:sp>
        <p:nvSpPr>
          <p:cNvPr id="276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1484313"/>
            <a:ext cx="8424862" cy="504031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1838" y="2060575"/>
            <a:ext cx="2552700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844675"/>
            <a:ext cx="4578350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>Этапы образовательных ситуаций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4" name="Объект 5"/>
          <p:cNvSpPr>
            <a:spLocks noGrp="1"/>
          </p:cNvSpPr>
          <p:nvPr>
            <p:ph idx="1"/>
          </p:nvPr>
        </p:nvSpPr>
        <p:spPr>
          <a:xfrm>
            <a:off x="2843213" y="836613"/>
            <a:ext cx="5113337" cy="3097212"/>
          </a:xfrm>
        </p:spPr>
        <p:txBody>
          <a:bodyPr/>
          <a:lstStyle/>
          <a:p>
            <a:pPr marL="342900" indent="-228600" eaLnBrk="1" hangingPunct="1">
              <a:spcBef>
                <a:spcPct val="20000"/>
              </a:spcBef>
              <a:buSzTx/>
              <a:buFont typeface="Wingdings" pitchFamily="2" charset="2"/>
              <a:buNone/>
            </a:pPr>
            <a:r>
              <a:rPr lang="ru-RU" sz="1800" b="1" smtClean="0">
                <a:solidFill>
                  <a:srgbClr val="FF0000"/>
                </a:solidFill>
              </a:rPr>
              <a:t>Тип     ОНЗ –открытие нового знания</a:t>
            </a:r>
          </a:p>
          <a:p>
            <a:pPr marL="342900" indent="-228600" eaLnBrk="1" hangingPunct="1">
              <a:spcBef>
                <a:spcPct val="20000"/>
              </a:spcBef>
              <a:buSzTx/>
              <a:buFont typeface="Arial" charset="0"/>
              <a:buChar char="•"/>
            </a:pPr>
            <a:r>
              <a:rPr lang="ru-RU" sz="1800" smtClean="0"/>
              <a:t>Введение в игровую ситуацию</a:t>
            </a:r>
          </a:p>
          <a:p>
            <a:pPr marL="342900" indent="-228600" eaLnBrk="1" hangingPunct="1">
              <a:spcBef>
                <a:spcPct val="20000"/>
              </a:spcBef>
              <a:buSzTx/>
              <a:buFont typeface="Arial" charset="0"/>
              <a:buChar char="•"/>
            </a:pPr>
            <a:r>
              <a:rPr lang="ru-RU" sz="1800" smtClean="0"/>
              <a:t>Актуализация </a:t>
            </a:r>
          </a:p>
          <a:p>
            <a:pPr marL="342900" indent="-228600" eaLnBrk="1" hangingPunct="1">
              <a:spcBef>
                <a:spcPct val="20000"/>
              </a:spcBef>
              <a:buSzTx/>
              <a:buFont typeface="Arial" charset="0"/>
              <a:buChar char="•"/>
            </a:pPr>
            <a:r>
              <a:rPr lang="ru-RU" sz="1800" smtClean="0"/>
              <a:t>Затруднение в игровой ситуации</a:t>
            </a:r>
          </a:p>
          <a:p>
            <a:pPr marL="342900" indent="-228600" eaLnBrk="1" hangingPunct="1">
              <a:spcBef>
                <a:spcPct val="20000"/>
              </a:spcBef>
              <a:buSzTx/>
              <a:buFont typeface="Arial" charset="0"/>
              <a:buChar char="•"/>
            </a:pPr>
            <a:r>
              <a:rPr lang="ru-RU" sz="1800" smtClean="0"/>
              <a:t>ОНЗ</a:t>
            </a:r>
          </a:p>
          <a:p>
            <a:pPr marL="342900" indent="-228600" eaLnBrk="1" hangingPunct="1">
              <a:spcBef>
                <a:spcPct val="20000"/>
              </a:spcBef>
              <a:buSzTx/>
              <a:buFont typeface="Arial" charset="0"/>
              <a:buChar char="•"/>
            </a:pPr>
            <a:r>
              <a:rPr lang="ru-RU" sz="1800" smtClean="0"/>
              <a:t>Включение нового знания        в систему</a:t>
            </a:r>
          </a:p>
          <a:p>
            <a:pPr marL="342900" indent="-228600" eaLnBrk="1" hangingPunct="1">
              <a:spcBef>
                <a:spcPct val="20000"/>
              </a:spcBef>
              <a:buSzTx/>
              <a:buFont typeface="Arial" charset="0"/>
              <a:buChar char="•"/>
            </a:pPr>
            <a:r>
              <a:rPr lang="ru-RU" sz="1800" smtClean="0"/>
              <a:t>Итог</a:t>
            </a:r>
          </a:p>
          <a:p>
            <a:pPr marL="342900" indent="-228600" eaLnBrk="1" hangingPunct="1">
              <a:spcBef>
                <a:spcPct val="20000"/>
              </a:spcBef>
              <a:buSzTx/>
              <a:buFont typeface="Wingdings" pitchFamily="2" charset="2"/>
              <a:buNone/>
            </a:pPr>
            <a:r>
              <a:rPr lang="ru-RU" sz="1800" b="1" smtClean="0">
                <a:solidFill>
                  <a:srgbClr val="FF0000"/>
                </a:solidFill>
              </a:rPr>
              <a:t>!!! ИЗУЧИМ ВМЕСТЕ </a:t>
            </a:r>
            <a:endParaRPr lang="ru-RU" sz="1200" b="1" smtClean="0">
              <a:solidFill>
                <a:srgbClr val="FF0000"/>
              </a:solidFill>
            </a:endParaRPr>
          </a:p>
        </p:txBody>
      </p:sp>
      <p:sp>
        <p:nvSpPr>
          <p:cNvPr id="5" name="Объект 5"/>
          <p:cNvSpPr txBox="1">
            <a:spLocks/>
          </p:cNvSpPr>
          <p:nvPr/>
        </p:nvSpPr>
        <p:spPr>
          <a:xfrm>
            <a:off x="179388" y="3933825"/>
            <a:ext cx="4176712" cy="2016125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228600" defTabSz="9144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defRPr/>
            </a:pPr>
            <a:r>
              <a:rPr lang="ru-RU" sz="28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Тип     ТОС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тренировочная </a:t>
            </a:r>
          </a:p>
          <a:p>
            <a:pPr marL="342900" indent="-228600" defTabSz="9144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Введение в игровую ситуацию</a:t>
            </a:r>
          </a:p>
          <a:p>
            <a:pPr marL="342900" indent="-228600" defTabSz="9144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Игровая деятельность</a:t>
            </a:r>
          </a:p>
          <a:p>
            <a:pPr marL="342900" indent="-228600" defTabSz="9144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Итог </a:t>
            </a:r>
          </a:p>
          <a:p>
            <a:pPr marL="342900" indent="-228600" defTabSz="9144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defRPr/>
            </a:pPr>
            <a:endParaRPr lang="ru-RU" sz="2000" dirty="0"/>
          </a:p>
          <a:p>
            <a:pPr marL="342900" indent="-228600" defTabSz="9144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defRPr/>
            </a:pPr>
            <a:endParaRPr lang="ru-RU" sz="2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Объект 5"/>
          <p:cNvSpPr txBox="1">
            <a:spLocks/>
          </p:cNvSpPr>
          <p:nvPr/>
        </p:nvSpPr>
        <p:spPr>
          <a:xfrm>
            <a:off x="4500563" y="4005263"/>
            <a:ext cx="3643312" cy="1944687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indent="-228600" defTabSz="9144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defRPr/>
            </a:pPr>
            <a:r>
              <a:rPr lang="ru-RU" sz="28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Тип     ИОС итоговая</a:t>
            </a:r>
          </a:p>
          <a:p>
            <a:pPr marL="342900" indent="-228600" defTabSz="9144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Введение в игровую ситуацию</a:t>
            </a:r>
          </a:p>
          <a:p>
            <a:pPr marL="342900" indent="-228600" defTabSz="9144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Игровая деятельность</a:t>
            </a:r>
          </a:p>
          <a:p>
            <a:pPr marL="342900" indent="-228600" defTabSz="9144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Итог </a:t>
            </a:r>
          </a:p>
          <a:p>
            <a:pPr marL="342900" indent="-228600" defTabSz="9144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defRPr/>
            </a:pPr>
            <a:endParaRPr lang="ru-RU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702" name="TextBox 6"/>
          <p:cNvSpPr txBox="1">
            <a:spLocks noChangeArrowheads="1"/>
          </p:cNvSpPr>
          <p:nvPr/>
        </p:nvSpPr>
        <p:spPr bwMode="auto">
          <a:xfrm>
            <a:off x="1763713" y="6237288"/>
            <a:ext cx="55610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!!! ИЗУЧИТЕ САМОСТОЯТЕЛЬНО ПО ПАМЯТКАМ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81000"/>
            <a:ext cx="8435975" cy="4919663"/>
          </a:xfrm>
        </p:spPr>
        <p:txBody>
          <a:bodyPr>
            <a:normAutofit fontScale="90000"/>
          </a:bodyPr>
          <a:lstStyle/>
          <a:p>
            <a:pPr marL="762000" indent="-7620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ru-RU" sz="3200" b="1" i="1" smtClean="0">
                <a:solidFill>
                  <a:srgbClr val="FF0000"/>
                </a:solidFill>
              </a:rPr>
              <a:t>Введение в игровую ситуацию</a:t>
            </a:r>
            <a:br>
              <a:rPr lang="ru-RU" sz="3200" b="1" i="1" smtClean="0">
                <a:solidFill>
                  <a:srgbClr val="FF0000"/>
                </a:solidFill>
              </a:rPr>
            </a:br>
            <a:r>
              <a:rPr lang="ru-RU" sz="3200" smtClean="0">
                <a:solidFill>
                  <a:srgbClr val="FF0000"/>
                </a:solidFill>
              </a:rPr>
              <a:t/>
            </a:r>
            <a:br>
              <a:rPr lang="ru-RU" sz="3200" smtClean="0">
                <a:solidFill>
                  <a:srgbClr val="FF0000"/>
                </a:solidFill>
              </a:rPr>
            </a:br>
            <a:r>
              <a:rPr lang="ru-RU" sz="3200" i="1" u="sng" smtClean="0">
                <a:solidFill>
                  <a:srgbClr val="0000FF"/>
                </a:solidFill>
              </a:rPr>
              <a:t>Цель:</a:t>
            </a:r>
            <a:r>
              <a:rPr lang="ru-RU" sz="3200" smtClean="0">
                <a:solidFill>
                  <a:srgbClr val="0000FF"/>
                </a:solidFill>
              </a:rPr>
              <a:t> создание интересной мотивации к деятельности.</a:t>
            </a:r>
            <a:r>
              <a:rPr lang="ru-RU" sz="3200" b="1" smtClean="0">
                <a:solidFill>
                  <a:srgbClr val="0000FF"/>
                </a:solidFill>
              </a:rPr>
              <a:t/>
            </a:r>
            <a:br>
              <a:rPr lang="ru-RU" sz="3200" b="1" smtClean="0">
                <a:solidFill>
                  <a:srgbClr val="0000FF"/>
                </a:solidFill>
              </a:rPr>
            </a:br>
            <a:r>
              <a:rPr lang="ru-RU" sz="3200" b="1" smtClean="0">
                <a:solidFill>
                  <a:srgbClr val="0000FF"/>
                </a:solidFill>
              </a:rPr>
              <a:t/>
            </a:r>
            <a:br>
              <a:rPr lang="ru-RU" sz="3200" b="1" smtClean="0">
                <a:solidFill>
                  <a:srgbClr val="0000FF"/>
                </a:solidFill>
              </a:rPr>
            </a:br>
            <a:r>
              <a:rPr lang="ru-RU" sz="3200" i="1" u="sng" smtClean="0">
                <a:solidFill>
                  <a:srgbClr val="0000FF"/>
                </a:solidFill>
              </a:rPr>
              <a:t>Требования</a:t>
            </a:r>
            <a:r>
              <a:rPr lang="ru-RU" sz="3200" smtClean="0">
                <a:solidFill>
                  <a:srgbClr val="0000FF"/>
                </a:solidFill>
              </a:rPr>
              <a:t> к организации этапа: </a:t>
            </a:r>
            <a:r>
              <a:rPr lang="ru-RU" sz="3200" b="1" smtClean="0">
                <a:solidFill>
                  <a:srgbClr val="0000FF"/>
                </a:solidFill>
              </a:rPr>
              <a:t/>
            </a:r>
            <a:br>
              <a:rPr lang="ru-RU" sz="3200" b="1" smtClean="0">
                <a:solidFill>
                  <a:srgbClr val="0000FF"/>
                </a:solidFill>
              </a:rPr>
            </a:br>
            <a:r>
              <a:rPr lang="ru-RU" sz="3200" smtClean="0">
                <a:solidFill>
                  <a:srgbClr val="0000FF"/>
                </a:solidFill>
              </a:rPr>
              <a:t>создание условий для возникновения у воспитанников внутренней потребности включения в деятельность</a:t>
            </a:r>
            <a:r>
              <a:rPr lang="ru-RU" sz="3200" b="1" smtClean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31747" name="Rectangle 20"/>
          <p:cNvSpPr>
            <a:spLocks noGrp="1" noChangeArrowheads="1"/>
          </p:cNvSpPr>
          <p:nvPr>
            <p:ph type="subTitle" idx="4294967295"/>
          </p:nvPr>
        </p:nvSpPr>
        <p:spPr>
          <a:xfrm>
            <a:off x="574675" y="5445125"/>
            <a:ext cx="8569325" cy="93662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sz="3600" b="1" i="1" smtClean="0">
                <a:solidFill>
                  <a:srgbClr val="FF0000"/>
                </a:solidFill>
              </a:rPr>
              <a:t>Хочу – Могу - Надо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813"/>
            <a:ext cx="8229600" cy="12144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smtClean="0">
                <a:solidFill>
                  <a:srgbClr val="002060"/>
                </a:solidFill>
              </a:rPr>
              <a:t/>
            </a:r>
            <a:br>
              <a:rPr lang="ru-RU" sz="3600" b="1" smtClean="0">
                <a:solidFill>
                  <a:srgbClr val="002060"/>
                </a:solidFill>
              </a:rPr>
            </a:br>
            <a:endParaRPr lang="ru-RU" sz="2800" i="1" smtClean="0"/>
          </a:p>
        </p:txBody>
      </p:sp>
      <p:sp>
        <p:nvSpPr>
          <p:cNvPr id="32771" name="Содержимое 3"/>
          <p:cNvSpPr>
            <a:spLocks noGrp="1"/>
          </p:cNvSpPr>
          <p:nvPr>
            <p:ph sz="quarter" idx="2"/>
          </p:nvPr>
        </p:nvSpPr>
        <p:spPr>
          <a:xfrm>
            <a:off x="285750" y="1857375"/>
            <a:ext cx="4357688" cy="42687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smtClean="0">
                <a:solidFill>
                  <a:srgbClr val="264D73"/>
                </a:solidFill>
              </a:rPr>
              <a:t>«</a:t>
            </a:r>
            <a:r>
              <a:rPr lang="ru-RU" sz="2800" b="1" smtClean="0">
                <a:solidFill>
                  <a:srgbClr val="0000FF"/>
                </a:solidFill>
              </a:rPr>
              <a:t>Взрослая</a:t>
            </a:r>
            <a:r>
              <a:rPr lang="ru-RU" sz="2800" smtClean="0">
                <a:solidFill>
                  <a:srgbClr val="264D73"/>
                </a:solidFill>
              </a:rPr>
              <a:t>» цель:</a:t>
            </a:r>
          </a:p>
          <a:p>
            <a:pPr eaLnBrk="1" hangingPunct="1"/>
            <a:r>
              <a:rPr lang="ru-RU" sz="2800" smtClean="0">
                <a:solidFill>
                  <a:srgbClr val="264D73"/>
                </a:solidFill>
              </a:rPr>
              <a:t>Сформировать представление о…</a:t>
            </a:r>
          </a:p>
          <a:p>
            <a:pPr eaLnBrk="1" hangingPunct="1"/>
            <a:r>
              <a:rPr lang="ru-RU" sz="2800" smtClean="0">
                <a:solidFill>
                  <a:srgbClr val="264D73"/>
                </a:solidFill>
              </a:rPr>
              <a:t>Тренировать </a:t>
            </a:r>
            <a:r>
              <a:rPr lang="ru-RU" smtClean="0">
                <a:solidFill>
                  <a:srgbClr val="264D73"/>
                </a:solidFill>
              </a:rPr>
              <a:t>(мыслительную операцию, психический процесс…)</a:t>
            </a:r>
            <a:endParaRPr lang="ru-RU" sz="2800" smtClean="0">
              <a:solidFill>
                <a:srgbClr val="264D73"/>
              </a:solidFill>
            </a:endParaRPr>
          </a:p>
          <a:p>
            <a:pPr eaLnBrk="1" hangingPunct="1"/>
            <a:r>
              <a:rPr lang="ru-RU" sz="2800" smtClean="0">
                <a:solidFill>
                  <a:srgbClr val="264D73"/>
                </a:solidFill>
              </a:rPr>
              <a:t>Развивать…..</a:t>
            </a:r>
          </a:p>
        </p:txBody>
      </p:sp>
      <p:sp>
        <p:nvSpPr>
          <p:cNvPr id="32772" name="Содержимое 4"/>
          <p:cNvSpPr>
            <a:spLocks noGrp="1"/>
          </p:cNvSpPr>
          <p:nvPr>
            <p:ph sz="quarter" idx="4"/>
          </p:nvPr>
        </p:nvSpPr>
        <p:spPr>
          <a:xfrm>
            <a:off x="4929188" y="2000250"/>
            <a:ext cx="3929062" cy="41259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smtClean="0">
                <a:solidFill>
                  <a:srgbClr val="264D73"/>
                </a:solidFill>
              </a:rPr>
              <a:t>«</a:t>
            </a:r>
            <a:r>
              <a:rPr lang="ru-RU" sz="2800" b="1" smtClean="0">
                <a:solidFill>
                  <a:srgbClr val="3EEE4B"/>
                </a:solidFill>
              </a:rPr>
              <a:t>Детская</a:t>
            </a:r>
            <a:r>
              <a:rPr lang="ru-RU" sz="2800" smtClean="0">
                <a:solidFill>
                  <a:srgbClr val="264D73"/>
                </a:solidFill>
              </a:rPr>
              <a:t>» цель:</a:t>
            </a:r>
          </a:p>
          <a:p>
            <a:pPr eaLnBrk="1" hangingPunct="1"/>
            <a:r>
              <a:rPr lang="ru-RU" sz="2800" smtClean="0">
                <a:solidFill>
                  <a:srgbClr val="264D73"/>
                </a:solidFill>
              </a:rPr>
              <a:t>Отправиться в путешествие,…</a:t>
            </a:r>
          </a:p>
          <a:p>
            <a:pPr eaLnBrk="1" hangingPunct="1"/>
            <a:r>
              <a:rPr lang="ru-RU" sz="2800" smtClean="0">
                <a:solidFill>
                  <a:srgbClr val="264D73"/>
                </a:solidFill>
              </a:rPr>
              <a:t>Помочь кому – либо…</a:t>
            </a:r>
          </a:p>
          <a:p>
            <a:pPr eaLnBrk="1" hangingPunct="1"/>
            <a:r>
              <a:rPr lang="ru-RU" sz="2800" smtClean="0">
                <a:solidFill>
                  <a:srgbClr val="264D73"/>
                </a:solidFill>
              </a:rPr>
              <a:t>Разгадать необъяснимое…</a:t>
            </a:r>
          </a:p>
        </p:txBody>
      </p:sp>
      <p:sp>
        <p:nvSpPr>
          <p:cNvPr id="32773" name="Текст 5"/>
          <p:cNvSpPr>
            <a:spLocks noGrp="1"/>
          </p:cNvSpPr>
          <p:nvPr>
            <p:ph type="body" sz="quarter" idx="1"/>
          </p:nvPr>
        </p:nvSpPr>
        <p:spPr>
          <a:xfrm>
            <a:off x="428625" y="642938"/>
            <a:ext cx="8186738" cy="928687"/>
          </a:xfrm>
          <a:noFill/>
        </p:spPr>
        <p:txBody>
          <a:bodyPr/>
          <a:lstStyle/>
          <a:p>
            <a:pPr algn="ctr" eaLnBrk="1" hangingPunct="1"/>
            <a:r>
              <a:rPr lang="ru-RU" sz="2800" b="0" i="1" smtClean="0">
                <a:solidFill>
                  <a:srgbClr val="FA2ECE"/>
                </a:solidFill>
              </a:rPr>
              <a:t>В</a:t>
            </a:r>
            <a:r>
              <a:rPr lang="ru-RU" sz="2800" b="0" i="1" smtClean="0">
                <a:solidFill>
                  <a:srgbClr val="002060"/>
                </a:solidFill>
              </a:rPr>
              <a:t> </a:t>
            </a:r>
            <a:r>
              <a:rPr lang="ru-RU" sz="2800" b="0" i="1" smtClean="0">
                <a:solidFill>
                  <a:srgbClr val="FA2ECE"/>
                </a:solidFill>
              </a:rPr>
              <a:t>каждом занятии </a:t>
            </a:r>
            <a:r>
              <a:rPr lang="ru-RU" sz="2800" i="1" smtClean="0">
                <a:solidFill>
                  <a:srgbClr val="FA2ECE"/>
                </a:solidFill>
              </a:rPr>
              <a:t>сосуществуют </a:t>
            </a:r>
          </a:p>
          <a:p>
            <a:pPr algn="ctr" eaLnBrk="1" hangingPunct="1"/>
            <a:r>
              <a:rPr lang="ru-RU" sz="2800" i="1" smtClean="0">
                <a:solidFill>
                  <a:srgbClr val="FA2ECE"/>
                </a:solidFill>
              </a:rPr>
              <a:t>2 цели</a:t>
            </a:r>
            <a:r>
              <a:rPr lang="ru-RU" sz="2800" b="0" i="1" smtClean="0">
                <a:solidFill>
                  <a:srgbClr val="FA2ECE"/>
                </a:solidFill>
              </a:rPr>
              <a:t> и соответственно </a:t>
            </a:r>
            <a:r>
              <a:rPr lang="ru-RU" sz="2800" i="1" smtClean="0">
                <a:solidFill>
                  <a:srgbClr val="FA2ECE"/>
                </a:solidFill>
              </a:rPr>
              <a:t>2 группы задач</a:t>
            </a:r>
            <a:endParaRPr lang="ru-RU" sz="2800" smtClean="0">
              <a:solidFill>
                <a:srgbClr val="FA2EC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2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715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smtClean="0">
                <a:solidFill>
                  <a:srgbClr val="FF0000"/>
                </a:solidFill>
              </a:rPr>
              <a:t>2. Актуализация</a:t>
            </a:r>
          </a:p>
        </p:txBody>
      </p:sp>
      <p:sp>
        <p:nvSpPr>
          <p:cNvPr id="118793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457200" y="1125538"/>
            <a:ext cx="8229600" cy="23749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i="1" u="sng" smtClean="0">
                <a:solidFill>
                  <a:srgbClr val="0000FF"/>
                </a:solidFill>
              </a:rPr>
              <a:t>Цель:</a:t>
            </a:r>
            <a:r>
              <a:rPr lang="ru-RU" smtClean="0">
                <a:solidFill>
                  <a:srgbClr val="0000FF"/>
                </a:solidFill>
              </a:rPr>
              <a:t> 	выделение важных знаний у детей, 	необходимых для открытия нового знания.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mtClean="0">
              <a:solidFill>
                <a:srgbClr val="0000FF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i="1" u="sng" smtClean="0">
                <a:solidFill>
                  <a:srgbClr val="0000FF"/>
                </a:solidFill>
              </a:rPr>
              <a:t>Требования</a:t>
            </a:r>
            <a:r>
              <a:rPr lang="ru-RU" smtClean="0">
                <a:solidFill>
                  <a:srgbClr val="0000FF"/>
                </a:solidFill>
              </a:rPr>
              <a:t> к организации этапа: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mtClean="0">
                <a:solidFill>
                  <a:srgbClr val="0000FF"/>
                </a:solidFill>
              </a:rPr>
              <a:t>актуализация изученных способов действий и знаний, достаточных для построения нового знания.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smtClean="0">
                <a:solidFill>
                  <a:srgbClr val="FF0000"/>
                </a:solidFill>
              </a:rPr>
              <a:t>3.Затруднение в игровой ситуации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88" y="1143000"/>
            <a:ext cx="8229600" cy="4500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i="1" u="sng" smtClean="0">
                <a:solidFill>
                  <a:srgbClr val="0000FF"/>
                </a:solidFill>
              </a:rPr>
              <a:t>Цель:</a:t>
            </a:r>
            <a:r>
              <a:rPr lang="ru-RU" smtClean="0">
                <a:solidFill>
                  <a:srgbClr val="0000FF"/>
                </a:solidFill>
              </a:rPr>
              <a:t> организация  анализа детьми возникшей ситуации, подведение их к выявлению места и причины затруднения.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i="1" u="sng" smtClean="0">
                <a:solidFill>
                  <a:srgbClr val="0000FF"/>
                </a:solidFill>
              </a:rPr>
              <a:t>Требования</a:t>
            </a:r>
            <a:r>
              <a:rPr lang="ru-RU" smtClean="0">
                <a:solidFill>
                  <a:srgbClr val="0000FF"/>
                </a:solidFill>
              </a:rPr>
              <a:t> к организации этапа: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rgbClr val="0000FF"/>
                </a:solidFill>
              </a:rPr>
              <a:t>создание ситуации затруднения;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rgbClr val="0000FF"/>
                </a:solidFill>
              </a:rPr>
              <a:t>фиксация в речи причины затруднения.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445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i="1" smtClean="0">
                <a:solidFill>
                  <a:srgbClr val="FF0000"/>
                </a:solidFill>
              </a:rPr>
              <a:t/>
            </a:r>
            <a:br>
              <a:rPr lang="ru-RU" sz="2800" b="1" i="1" smtClean="0">
                <a:solidFill>
                  <a:srgbClr val="FF0000"/>
                </a:solidFill>
              </a:rPr>
            </a:br>
            <a:r>
              <a:rPr lang="ru-RU" sz="2800" b="1" i="1" smtClean="0">
                <a:solidFill>
                  <a:srgbClr val="FF0000"/>
                </a:solidFill>
              </a:rPr>
              <a:t>4. «Открытие» нового знания</a:t>
            </a:r>
            <a:br>
              <a:rPr lang="ru-RU" sz="2800" b="1" i="1" smtClean="0">
                <a:solidFill>
                  <a:srgbClr val="FF0000"/>
                </a:solidFill>
              </a:rPr>
            </a:br>
            <a:r>
              <a:rPr lang="ru-RU" sz="2800" b="1" i="1" smtClean="0">
                <a:solidFill>
                  <a:srgbClr val="FF0000"/>
                </a:solidFill>
              </a:rPr>
              <a:t/>
            </a:r>
            <a:br>
              <a:rPr lang="ru-RU" sz="2800" b="1" i="1" smtClean="0">
                <a:solidFill>
                  <a:srgbClr val="FF0000"/>
                </a:solidFill>
              </a:rPr>
            </a:br>
            <a:endParaRPr lang="ru-RU" sz="2000" b="1" i="1" smtClean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1341438"/>
            <a:ext cx="8229600" cy="2160587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i="1" u="sng" smtClean="0">
                <a:solidFill>
                  <a:srgbClr val="0000FF"/>
                </a:solidFill>
              </a:rPr>
              <a:t>Цель:</a:t>
            </a:r>
            <a:r>
              <a:rPr lang="ru-RU" smtClean="0">
                <a:solidFill>
                  <a:srgbClr val="0000FF"/>
                </a:solidFill>
              </a:rPr>
              <a:t> организация диалога педагога с детьми, направленного на открытие нового знания.</a:t>
            </a:r>
            <a:br>
              <a:rPr lang="ru-RU" smtClean="0">
                <a:solidFill>
                  <a:srgbClr val="0000FF"/>
                </a:solidFill>
              </a:rPr>
            </a:br>
            <a:endParaRPr lang="ru-RU" smtClean="0">
              <a:solidFill>
                <a:srgbClr val="0000FF"/>
              </a:solidFill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i="1" u="sng" smtClean="0">
                <a:solidFill>
                  <a:srgbClr val="0000FF"/>
                </a:solidFill>
              </a:rPr>
              <a:t>Требования</a:t>
            </a:r>
            <a:r>
              <a:rPr lang="ru-RU" smtClean="0">
                <a:solidFill>
                  <a:srgbClr val="0000FF"/>
                </a:solidFill>
              </a:rPr>
              <a:t> к организации этапа: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mtClean="0">
                <a:solidFill>
                  <a:srgbClr val="0000FF"/>
                </a:solidFill>
              </a:rPr>
              <a:t> организация подводящего диалога с целью открытия нового знания;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mtClean="0">
                <a:solidFill>
                  <a:srgbClr val="0000FF"/>
                </a:solidFill>
              </a:rPr>
              <a:t>фиксация нового знания в речи и знаково;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mtClean="0">
                <a:solidFill>
                  <a:srgbClr val="0000FF"/>
                </a:solidFill>
              </a:rPr>
              <a:t>создание ситуации успеха.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i="1" smtClean="0">
                <a:solidFill>
                  <a:srgbClr val="FF0000"/>
                </a:solidFill>
              </a:rPr>
              <a:t>5. Включение нового знания (действия) в систему знаний и умений ребенка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57338"/>
            <a:ext cx="8229600" cy="2376487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i="1" u="sng" smtClean="0">
                <a:solidFill>
                  <a:srgbClr val="0000FF"/>
                </a:solidFill>
              </a:rPr>
              <a:t>Цель:</a:t>
            </a:r>
            <a:r>
              <a:rPr lang="ru-RU" smtClean="0">
                <a:solidFill>
                  <a:srgbClr val="0000FF"/>
                </a:solidFill>
              </a:rPr>
              <a:t> закрепление у детей нового знания в играх и упражнениях.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mtClean="0">
              <a:solidFill>
                <a:srgbClr val="0000FF"/>
              </a:solidFill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i="1" u="sng" smtClean="0">
                <a:solidFill>
                  <a:srgbClr val="0000FF"/>
                </a:solidFill>
              </a:rPr>
              <a:t>Требования</a:t>
            </a:r>
            <a:r>
              <a:rPr lang="ru-RU" smtClean="0">
                <a:solidFill>
                  <a:srgbClr val="0000FF"/>
                </a:solidFill>
              </a:rPr>
              <a:t> к организации этапа: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mtClean="0">
                <a:solidFill>
                  <a:srgbClr val="0000FF"/>
                </a:solidFill>
              </a:rPr>
              <a:t>соответствие используемых игр цели занятия;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mtClean="0">
                <a:solidFill>
                  <a:srgbClr val="0000FF"/>
                </a:solidFill>
              </a:rPr>
              <a:t>индивидуальные затруднения в играх;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mtClean="0">
                <a:solidFill>
                  <a:srgbClr val="0000FF"/>
                </a:solidFill>
              </a:rPr>
              <a:t>ситуация успеха в совместной деятельности;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715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smtClean="0">
                <a:solidFill>
                  <a:srgbClr val="FF0000"/>
                </a:solidFill>
              </a:rPr>
              <a:t>6.Итог (осмысление)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85875"/>
            <a:ext cx="8229600" cy="4286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i="1" u="sng" smtClean="0">
                <a:solidFill>
                  <a:srgbClr val="0000FF"/>
                </a:solidFill>
              </a:rPr>
              <a:t>Цель:</a:t>
            </a:r>
            <a:r>
              <a:rPr lang="ru-RU" smtClean="0">
                <a:solidFill>
                  <a:srgbClr val="0000FF"/>
                </a:solidFill>
              </a:rPr>
              <a:t> организация рефлексии и самооценки детьми своей деятельности.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i="1" u="sng" smtClean="0">
                <a:solidFill>
                  <a:srgbClr val="0000FF"/>
                </a:solidFill>
              </a:rPr>
              <a:t>Требования</a:t>
            </a:r>
            <a:r>
              <a:rPr lang="ru-RU" smtClean="0">
                <a:solidFill>
                  <a:srgbClr val="0000FF"/>
                </a:solidFill>
              </a:rPr>
              <a:t> к организации этапа: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rgbClr val="0000FF"/>
                </a:solidFill>
              </a:rPr>
              <a:t>организация анализа детской цели;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rgbClr val="0000FF"/>
                </a:solidFill>
              </a:rPr>
              <a:t>фиксация нового знания в речи;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rgbClr val="0000FF"/>
                </a:solidFill>
              </a:rPr>
              <a:t>определение выполнения взрослой цели.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00FF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Проблемный вопрос?</a:t>
            </a:r>
            <a:endParaRPr lang="ru-RU" sz="3200" b="1" dirty="0">
              <a:solidFill>
                <a:srgbClr val="0000FF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3897312" cy="19431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b="1" dirty="0" smtClean="0"/>
              <a:t>«Ознакомление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b="1" dirty="0" smtClean="0"/>
              <a:t>с трудом взрослых»</a:t>
            </a:r>
            <a:endParaRPr lang="ru-RU" sz="28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3438" y="1557338"/>
            <a:ext cx="3825875" cy="2036762"/>
          </a:xfrm>
          <a:solidFill>
            <a:schemeClr val="accent2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 smtClean="0"/>
              <a:t> «Формирование предпосылок профессионального самоопределения»</a:t>
            </a:r>
            <a:endParaRPr lang="ru-RU" b="1" dirty="0"/>
          </a:p>
        </p:txBody>
      </p:sp>
      <p:pic>
        <p:nvPicPr>
          <p:cNvPr id="14341" name="Рисунок 7" descr="https://images.kz.prom.st/35345651_w640_h640_1443273997_lego_raboch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860800"/>
            <a:ext cx="259238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Рисунок 8" descr="http://www.brickseven.com/Uploads/UrunResimleri/LEGO-71018-3-LEGO-Minifigur-Seri-17-Gour-b80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475" y="4005263"/>
            <a:ext cx="151288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Рисунок 9" descr="http://st.bricker.ru/images/store/thumbs/large/album1/1ca80__guar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8625" y="4005263"/>
            <a:ext cx="2128838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9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Домашнее задание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9939" name="Содержимое 2"/>
          <p:cNvSpPr>
            <a:spLocks noGrp="1"/>
          </p:cNvSpPr>
          <p:nvPr>
            <p:ph sz="quarter" idx="1"/>
          </p:nvPr>
        </p:nvSpPr>
        <p:spPr>
          <a:xfrm>
            <a:off x="468313" y="1412875"/>
            <a:ext cx="5122862" cy="4572000"/>
          </a:xfrm>
        </p:spPr>
        <p:txBody>
          <a:bodyPr/>
          <a:lstStyle/>
          <a:p>
            <a:pPr eaLnBrk="1" hangingPunct="1"/>
            <a:r>
              <a:rPr lang="ru-RU" sz="2000" smtClean="0"/>
              <a:t>Изучить лекцию с презентацией «Применение  технологии деятельностного  метода </a:t>
            </a:r>
            <a:br>
              <a:rPr lang="ru-RU" sz="2000" smtClean="0"/>
            </a:br>
            <a:r>
              <a:rPr lang="ru-RU" sz="2000" smtClean="0"/>
              <a:t>«Ситуация»  для формирования предпосылок профессионального самоопределения детей дошкольного возраста</a:t>
            </a:r>
          </a:p>
          <a:p>
            <a:pPr eaLnBrk="1" hangingPunct="1"/>
            <a:r>
              <a:rPr lang="ru-RU" sz="2000" smtClean="0"/>
              <a:t>Изучить  конспект занятия «Новый город Царя Берендея»</a:t>
            </a:r>
          </a:p>
          <a:p>
            <a:pPr eaLnBrk="1" hangingPunct="1"/>
            <a:r>
              <a:rPr lang="ru-RU" sz="2000" smtClean="0"/>
              <a:t>Выполнить задания по конспекту (даны в основном тексте лекции со значком «!!!»)</a:t>
            </a:r>
          </a:p>
          <a:p>
            <a:pPr eaLnBrk="1" hangingPunct="1"/>
            <a:r>
              <a:rPr lang="ru-RU" sz="2000" smtClean="0"/>
              <a:t>Выделить в данном конспекте занятия шесть этапов технологии «Ситуация»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011863" y="2133600"/>
            <a:ext cx="2520950" cy="2879725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Дополнительно (по желанию)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Изучить Принципы технологии «Ситуация»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Изучить памятки по составлению конспектов ОНЗ, ТОС, ИОС.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395288" y="549275"/>
            <a:ext cx="7993062" cy="547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DFDEF6"/>
                </a:solidFill>
              </a:rPr>
              <a:t>      </a:t>
            </a:r>
            <a:r>
              <a:rPr lang="en-GB" b="1">
                <a:solidFill>
                  <a:srgbClr val="0000FF"/>
                </a:solidFill>
              </a:rPr>
              <a:t>Цели образования: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23850" y="1484313"/>
            <a:ext cx="3960813" cy="4679950"/>
          </a:xfrm>
          <a:prstGeom prst="rect">
            <a:avLst/>
          </a:prstGeom>
          <a:noFill/>
          <a:ln w="2844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lIns="90000" tIns="46800" rIns="90000" bIns="46800"/>
          <a:lstStyle/>
          <a:p>
            <a:pPr marL="341313" indent="-341313" algn="ctr">
              <a:lnSpc>
                <a:spcPct val="100000"/>
              </a:lnSpc>
              <a:spcBef>
                <a:spcPts val="700"/>
              </a:spcBef>
              <a:buClr>
                <a:srgbClr val="9999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en-GB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поколение</a:t>
            </a:r>
            <a:r>
              <a:rPr 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341313" indent="-341313" algn="ctr">
              <a:lnSpc>
                <a:spcPct val="100000"/>
              </a:lnSpc>
              <a:spcBef>
                <a:spcPts val="700"/>
              </a:spcBef>
              <a:buClr>
                <a:srgbClr val="9999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1998г.</a:t>
            </a: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Clr>
                <a:srgbClr val="9999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GB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Усвоение</a:t>
            </a:r>
            <a:r>
              <a:rPr lang="en-GB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знаний</a:t>
            </a:r>
            <a:r>
              <a:rPr lang="en-GB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GB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умений</a:t>
            </a:r>
            <a:r>
              <a:rPr lang="en-GB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GB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навыков</a:t>
            </a:r>
            <a:endParaRPr lang="ru-RU" sz="24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Clr>
                <a:srgbClr val="9999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sz="24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Clr>
                <a:srgbClr val="9999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=репродуктивные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методы и приемы</a:t>
            </a:r>
            <a:endParaRPr lang="en-GB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Clr>
                <a:srgbClr val="9999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500563" y="1484313"/>
            <a:ext cx="4397375" cy="4659312"/>
          </a:xfrm>
          <a:prstGeom prst="rect">
            <a:avLst/>
          </a:prstGeom>
          <a:noFill/>
          <a:ln w="2844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lIns="90000" tIns="46800" rIns="90000" bIns="46800"/>
          <a:lstStyle/>
          <a:p>
            <a:pPr marL="341313" indent="-341313" algn="ctr">
              <a:lnSpc>
                <a:spcPct val="90000"/>
              </a:lnSpc>
              <a:spcBef>
                <a:spcPts val="700"/>
              </a:spcBef>
              <a:buClr>
                <a:srgbClr val="9999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GB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поколение</a:t>
            </a:r>
            <a:r>
              <a:rPr 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341313" indent="-341313" algn="ctr">
              <a:lnSpc>
                <a:spcPct val="90000"/>
              </a:lnSpc>
              <a:spcBef>
                <a:spcPts val="700"/>
              </a:spcBef>
              <a:buClr>
                <a:srgbClr val="9999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2009 г.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9999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GB" sz="20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Личность</a:t>
            </a:r>
            <a:r>
              <a:rPr lang="en-GB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воспитанника</a:t>
            </a:r>
            <a:r>
              <a:rPr lang="en-GB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GB" sz="20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его</a:t>
            </a:r>
            <a:r>
              <a:rPr lang="en-GB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способность</a:t>
            </a:r>
            <a:r>
              <a:rPr lang="en-GB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к </a:t>
            </a:r>
            <a:r>
              <a:rPr lang="en-GB" sz="20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самореализации</a:t>
            </a:r>
            <a:r>
              <a:rPr lang="en-GB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к </a:t>
            </a:r>
            <a:r>
              <a:rPr lang="en-GB" sz="20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самостоятельному</a:t>
            </a:r>
            <a:r>
              <a:rPr lang="en-GB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принятию</a:t>
            </a:r>
            <a:r>
              <a:rPr lang="en-GB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решений</a:t>
            </a:r>
            <a:r>
              <a:rPr lang="en-GB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к </a:t>
            </a:r>
            <a:r>
              <a:rPr lang="en-GB" sz="20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анализу</a:t>
            </a:r>
            <a:r>
              <a:rPr lang="en-GB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собственной</a:t>
            </a:r>
            <a:r>
              <a:rPr lang="en-GB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деятельности</a:t>
            </a:r>
            <a:r>
              <a:rPr lang="en-GB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Clr>
                <a:srgbClr val="9999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=продуктивные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методы и приемы</a:t>
            </a:r>
            <a:endParaRPr lang="en-GB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9999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Базиру</a:t>
            </a:r>
            <a:r>
              <a:rPr lang="ru-RU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ю</a:t>
            </a:r>
            <a:r>
              <a:rPr lang="en-GB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тся</a:t>
            </a:r>
            <a:r>
              <a:rPr lang="en-GB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</a:t>
            </a:r>
            <a:r>
              <a:rPr lang="en-GB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деятельностном</a:t>
            </a:r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подходе</a:t>
            </a:r>
            <a:endParaRPr lang="en-GB" sz="24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9999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9999FF"/>
              </a:buClr>
              <a:buSzPct val="11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58800" y="280988"/>
            <a:ext cx="77724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00FF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Роли педагога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57338"/>
            <a:ext cx="3810000" cy="489585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0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Традиционное обучение: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70C0"/>
                </a:solidFill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- источник знаний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образец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плановик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контролер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судья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38663" y="1520825"/>
            <a:ext cx="4137025" cy="4897438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0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Деятельностная</a:t>
            </a:r>
            <a:r>
              <a:rPr lang="ru-RU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педагогика</a:t>
            </a:r>
            <a:r>
              <a:rPr lang="ru-RU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ru-RU" sz="20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организатор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помощник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вдохновитель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товарищ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партнер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endParaRPr lang="ru-RU" sz="3200" dirty="0" smtClean="0">
              <a:solidFill>
                <a:srgbClr val="0070C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endParaRPr lang="ru-RU" sz="3200" dirty="0" smtClean="0">
              <a:solidFill>
                <a:srgbClr val="0070C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endParaRPr lang="ru-RU" sz="3200" dirty="0" smtClean="0">
              <a:solidFill>
                <a:srgbClr val="0070C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endParaRPr lang="ru-RU" sz="3200" dirty="0" smtClean="0">
              <a:solidFill>
                <a:srgbClr val="0070C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endParaRPr lang="ru-RU" sz="3200" dirty="0" smtClean="0">
              <a:solidFill>
                <a:srgbClr val="0070C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endParaRPr lang="ru-RU" sz="3200" dirty="0" smtClean="0">
              <a:solidFill>
                <a:srgbClr val="0070C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endParaRPr lang="ru-RU" sz="3200" dirty="0" smtClean="0">
              <a:solidFill>
                <a:srgbClr val="0070C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endParaRPr lang="ru-RU" sz="3200" dirty="0" smtClean="0">
              <a:solidFill>
                <a:srgbClr val="0070C0"/>
              </a:solidFill>
            </a:endParaRPr>
          </a:p>
        </p:txBody>
      </p:sp>
      <p:grpSp>
        <p:nvGrpSpPr>
          <p:cNvPr id="16389" name="Group 10"/>
          <p:cNvGrpSpPr>
            <a:grpSpLocks/>
          </p:cNvGrpSpPr>
          <p:nvPr/>
        </p:nvGrpSpPr>
        <p:grpSpPr bwMode="auto">
          <a:xfrm>
            <a:off x="0" y="0"/>
            <a:ext cx="9075738" cy="6861175"/>
            <a:chOff x="6" y="1"/>
            <a:chExt cx="5717" cy="4322"/>
          </a:xfrm>
        </p:grpSpPr>
        <p:sp>
          <p:nvSpPr>
            <p:cNvPr id="16392" name="Rectangle 11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solidFill>
                  <a:srgbClr val="000000"/>
                </a:solidFill>
              </a:endParaRPr>
            </a:p>
          </p:txBody>
        </p:sp>
        <p:sp>
          <p:nvSpPr>
            <p:cNvPr id="16393" name="Rectangle 12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solidFill>
                  <a:srgbClr val="000000"/>
                </a:solidFill>
              </a:endParaRPr>
            </a:p>
          </p:txBody>
        </p:sp>
      </p:grpSp>
      <p:pic>
        <p:nvPicPr>
          <p:cNvPr id="16390" name="Picture 117" descr="i?id=194915844-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2138" y="5118100"/>
            <a:ext cx="79057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25" descr="C:\Users\Эля\Desktop\Все рисунки для презентаций\без фона\Урок 2_дирижер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24750" y="4846638"/>
            <a:ext cx="10795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619125" y="1700213"/>
            <a:ext cx="7691438" cy="4368800"/>
            <a:chOff x="511" y="1388"/>
            <a:chExt cx="4567" cy="1841"/>
          </a:xfrm>
        </p:grpSpPr>
        <p:sp>
          <p:nvSpPr>
            <p:cNvPr id="17413" name="Oval 3"/>
            <p:cNvSpPr>
              <a:spLocks noChangeArrowheads="1"/>
            </p:cNvSpPr>
            <p:nvPr/>
          </p:nvSpPr>
          <p:spPr bwMode="auto">
            <a:xfrm>
              <a:off x="3157" y="1388"/>
              <a:ext cx="1657" cy="880"/>
            </a:xfrm>
            <a:prstGeom prst="ellipse">
              <a:avLst/>
            </a:prstGeom>
            <a:solidFill>
              <a:srgbClr val="FFD6C1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4" name="Text Box 4"/>
            <p:cNvSpPr txBox="1">
              <a:spLocks noChangeArrowheads="1"/>
            </p:cNvSpPr>
            <p:nvPr/>
          </p:nvSpPr>
          <p:spPr bwMode="auto">
            <a:xfrm>
              <a:off x="3200" y="1600"/>
              <a:ext cx="1633" cy="36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lnSpc>
                  <a:spcPct val="100000"/>
                </a:lnSpc>
                <a:spcBef>
                  <a:spcPts val="4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2800">
                  <a:solidFill>
                    <a:srgbClr val="0033CC"/>
                  </a:solidFill>
                  <a:latin typeface="Times New Roman" pitchFamily="18" charset="0"/>
                </a:rPr>
                <a:t>Кооперация</a:t>
              </a:r>
              <a:endParaRPr lang="en-GB" sz="2800">
                <a:solidFill>
                  <a:srgbClr val="0033CC"/>
                </a:solidFill>
                <a:latin typeface="Times New Roman" pitchFamily="18" charset="0"/>
              </a:endParaRPr>
            </a:p>
          </p:txBody>
        </p:sp>
        <p:sp>
          <p:nvSpPr>
            <p:cNvPr id="17415" name="Oval 7"/>
            <p:cNvSpPr>
              <a:spLocks noChangeArrowheads="1"/>
            </p:cNvSpPr>
            <p:nvPr/>
          </p:nvSpPr>
          <p:spPr bwMode="auto">
            <a:xfrm>
              <a:off x="665" y="1388"/>
              <a:ext cx="1723" cy="880"/>
            </a:xfrm>
            <a:prstGeom prst="ellipse">
              <a:avLst/>
            </a:prstGeom>
            <a:solidFill>
              <a:srgbClr val="E1E1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6" name="Text Box 8"/>
            <p:cNvSpPr txBox="1">
              <a:spLocks noChangeArrowheads="1"/>
            </p:cNvSpPr>
            <p:nvPr/>
          </p:nvSpPr>
          <p:spPr bwMode="auto">
            <a:xfrm>
              <a:off x="763" y="1600"/>
              <a:ext cx="1471" cy="55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lnSpc>
                  <a:spcPct val="100000"/>
                </a:lnSpc>
                <a:buClr>
                  <a:srgbClr val="0033CC"/>
                </a:buClr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2800">
                  <a:solidFill>
                    <a:srgbClr val="0033CC"/>
                  </a:solidFill>
                  <a:latin typeface="Times New Roman" pitchFamily="18" charset="0"/>
                </a:rPr>
                <a:t>Коммуникация</a:t>
              </a:r>
              <a:endParaRPr lang="en-GB" sz="2800">
                <a:solidFill>
                  <a:srgbClr val="0033CC"/>
                </a:solidFill>
                <a:latin typeface="Times New Roman" pitchFamily="18" charset="0"/>
              </a:endParaRPr>
            </a:p>
          </p:txBody>
        </p:sp>
        <p:sp>
          <p:nvSpPr>
            <p:cNvPr id="17417" name="Oval 9"/>
            <p:cNvSpPr>
              <a:spLocks noChangeArrowheads="1"/>
            </p:cNvSpPr>
            <p:nvPr/>
          </p:nvSpPr>
          <p:spPr bwMode="auto">
            <a:xfrm>
              <a:off x="549" y="2238"/>
              <a:ext cx="1639" cy="991"/>
            </a:xfrm>
            <a:prstGeom prst="ellipse">
              <a:avLst/>
            </a:prstGeom>
            <a:solidFill>
              <a:srgbClr val="FFDC47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511" y="2541"/>
              <a:ext cx="1620" cy="5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lnSpc>
                  <a:spcPct val="100000"/>
                </a:lnSpc>
                <a:spcAft>
                  <a:spcPts val="300"/>
                </a:spcAft>
                <a:buClr>
                  <a:srgbClr val="0033CC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2800">
                  <a:solidFill>
                    <a:srgbClr val="0000FF"/>
                  </a:solidFill>
                  <a:latin typeface="Times New Roman" pitchFamily="18" charset="0"/>
                </a:rPr>
                <a:t>Креативность </a:t>
              </a:r>
              <a:endParaRPr lang="en-GB" sz="10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7419" name="Oval 11"/>
            <p:cNvSpPr>
              <a:spLocks noChangeArrowheads="1"/>
            </p:cNvSpPr>
            <p:nvPr/>
          </p:nvSpPr>
          <p:spPr bwMode="auto">
            <a:xfrm>
              <a:off x="3243" y="2268"/>
              <a:ext cx="1815" cy="950"/>
            </a:xfrm>
            <a:prstGeom prst="ellipse">
              <a:avLst/>
            </a:prstGeom>
            <a:solidFill>
              <a:srgbClr val="CC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5" name="Text Box 12"/>
            <p:cNvSpPr txBox="1">
              <a:spLocks noChangeArrowheads="1"/>
            </p:cNvSpPr>
            <p:nvPr/>
          </p:nvSpPr>
          <p:spPr bwMode="auto">
            <a:xfrm>
              <a:off x="3441" y="2481"/>
              <a:ext cx="1637" cy="59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lnSpc>
                  <a:spcPct val="100000"/>
                </a:lnSpc>
                <a:buClr>
                  <a:srgbClr val="0033CC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ru-RU" sz="2400" dirty="0">
                  <a:solidFill>
                    <a:srgbClr val="0000FF"/>
                  </a:solidFill>
                  <a:latin typeface="+mj-lt"/>
                </a:rPr>
                <a:t>Критическое мышление</a:t>
              </a:r>
              <a:endParaRPr lang="en-GB" sz="1200" dirty="0">
                <a:solidFill>
                  <a:srgbClr val="0000FF"/>
                </a:solidFill>
                <a:latin typeface="+mj-lt"/>
              </a:endParaRPr>
            </a:p>
          </p:txBody>
        </p:sp>
      </p:grp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1835150" y="260350"/>
            <a:ext cx="5435600" cy="101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>
                <a:srgbClr val="F80000"/>
              </a:buClr>
              <a:buFont typeface="Tahom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000" b="1" dirty="0" err="1">
                <a:solidFill>
                  <a:srgbClr val="F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Компетентностный</a:t>
            </a:r>
            <a:r>
              <a:rPr lang="ru-RU" sz="3000" b="1" dirty="0">
                <a:solidFill>
                  <a:srgbClr val="F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подход в образовании</a:t>
            </a:r>
            <a:endParaRPr lang="en-GB" sz="3000" b="1" dirty="0">
              <a:solidFill>
                <a:srgbClr val="F8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03575" y="3573463"/>
            <a:ext cx="2419350" cy="5207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Четыре «К»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10" descr="Рисунок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9"/>
          <p:cNvSpPr txBox="1">
            <a:spLocks noChangeArrowheads="1"/>
          </p:cNvSpPr>
          <p:nvPr/>
        </p:nvSpPr>
        <p:spPr bwMode="auto">
          <a:xfrm>
            <a:off x="1907704" y="1484784"/>
            <a:ext cx="6131767" cy="3234928"/>
          </a:xfrm>
          <a:prstGeom prst="round2Diag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b="1" i="1" dirty="0">
                <a:solidFill>
                  <a:srgbClr val="3333CC"/>
                </a:solidFill>
                <a:cs typeface="Times New Roman" pitchFamily="18" charset="0"/>
              </a:rPr>
              <a:t>«Цель обучения ребёнка состоит </a:t>
            </a:r>
          </a:p>
          <a:p>
            <a:pPr>
              <a:defRPr/>
            </a:pPr>
            <a:r>
              <a:rPr lang="ru-RU" b="1" i="1" dirty="0">
                <a:solidFill>
                  <a:srgbClr val="3333CC"/>
                </a:solidFill>
                <a:cs typeface="Times New Roman" pitchFamily="18" charset="0"/>
              </a:rPr>
              <a:t>в  том, чтобы сделать его способным развиваться дальше без  помощи учителя»</a:t>
            </a:r>
          </a:p>
          <a:p>
            <a:pPr algn="r">
              <a:defRPr/>
            </a:pPr>
            <a:r>
              <a:rPr lang="ru-RU" sz="2400" b="1" dirty="0">
                <a:solidFill>
                  <a:srgbClr val="3333CC"/>
                </a:solidFill>
                <a:cs typeface="Times New Roman" pitchFamily="18" charset="0"/>
              </a:rPr>
              <a:t>К. </a:t>
            </a:r>
            <a:r>
              <a:rPr lang="ru-RU" sz="2400" b="1" dirty="0" err="1">
                <a:solidFill>
                  <a:srgbClr val="3333CC"/>
                </a:solidFill>
                <a:cs typeface="Times New Roman" pitchFamily="18" charset="0"/>
              </a:rPr>
              <a:t>Хаббард</a:t>
            </a:r>
            <a:endParaRPr lang="ru-RU" sz="2400" b="1" dirty="0">
              <a:solidFill>
                <a:srgbClr val="3333CC"/>
              </a:solidFill>
              <a:cs typeface="Times New Roman" pitchFamily="18" charset="0"/>
            </a:endParaRPr>
          </a:p>
        </p:txBody>
      </p:sp>
      <p:grpSp>
        <p:nvGrpSpPr>
          <p:cNvPr id="19462" name="Group 4"/>
          <p:cNvGrpSpPr>
            <a:grpSpLocks/>
          </p:cNvGrpSpPr>
          <p:nvPr/>
        </p:nvGrpSpPr>
        <p:grpSpPr bwMode="auto">
          <a:xfrm>
            <a:off x="0" y="0"/>
            <a:ext cx="9075738" cy="6861175"/>
            <a:chOff x="6" y="1"/>
            <a:chExt cx="5717" cy="4322"/>
          </a:xfrm>
        </p:grpSpPr>
        <p:sp>
          <p:nvSpPr>
            <p:cNvPr id="19467" name="Rectangle 5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8" name="Rectangle 6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9463" name="Group 2"/>
          <p:cNvGrpSpPr>
            <a:grpSpLocks/>
          </p:cNvGrpSpPr>
          <p:nvPr/>
        </p:nvGrpSpPr>
        <p:grpSpPr bwMode="auto">
          <a:xfrm>
            <a:off x="250825" y="333375"/>
            <a:ext cx="7402513" cy="5356225"/>
            <a:chOff x="-154" y="1059"/>
            <a:chExt cx="4663" cy="3374"/>
          </a:xfrm>
        </p:grpSpPr>
        <p:pic>
          <p:nvPicPr>
            <p:cNvPr id="19465" name="Picture 2" descr="Смайлик весёлый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0000" contrast="40000"/>
            </a:blip>
            <a:srcRect/>
            <a:stretch>
              <a:fillRect/>
            </a:stretch>
          </p:blipFill>
          <p:spPr bwMode="auto">
            <a:xfrm flipH="1">
              <a:off x="-154" y="3189"/>
              <a:ext cx="1146" cy="1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" name="Text Box 4"/>
            <p:cNvSpPr txBox="1">
              <a:spLocks noChangeArrowheads="1"/>
            </p:cNvSpPr>
            <p:nvPr/>
          </p:nvSpPr>
          <p:spPr bwMode="auto">
            <a:xfrm>
              <a:off x="459" y="1059"/>
              <a:ext cx="4050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ru-RU" sz="44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endParaRPr>
            </a:p>
          </p:txBody>
        </p:sp>
      </p:grpSp>
      <p:sp>
        <p:nvSpPr>
          <p:cNvPr id="19464" name="TextBox 9"/>
          <p:cNvSpPr txBox="1">
            <a:spLocks noChangeArrowheads="1"/>
          </p:cNvSpPr>
          <p:nvPr/>
        </p:nvSpPr>
        <p:spPr bwMode="auto">
          <a:xfrm>
            <a:off x="827088" y="549275"/>
            <a:ext cx="55451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C00000"/>
                </a:solidFill>
              </a:rPr>
              <a:t>«МИР ОТКРЫТИЙ»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468313" y="1341438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000" tIns="46800" rIns="90000" bIns="46800"/>
          <a:lstStyle/>
          <a:p>
            <a:pPr marL="339725" indent="-339725" algn="ctr">
              <a:lnSpc>
                <a:spcPct val="100000"/>
              </a:lnSpc>
              <a:spcBef>
                <a:spcPts val="9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GB" sz="36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Метод обучения, при котором ребенок не получает знания в готовом виде, а добывает их сам в процессе собственной познавательной деятельности называется</a:t>
            </a:r>
            <a:r>
              <a:rPr lang="en-GB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sz="3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39725" indent="-339725" algn="ctr">
              <a:lnSpc>
                <a:spcPct val="100000"/>
              </a:lnSpc>
              <a:spcBef>
                <a:spcPts val="9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GB" sz="3600" i="1" u="sng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деятельностным методом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7931150" cy="11525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00FF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Цель </a:t>
            </a:r>
            <a:r>
              <a:rPr lang="ru-RU" sz="3200" b="1" dirty="0" err="1" smtClean="0">
                <a:solidFill>
                  <a:srgbClr val="0000FF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системно-деятельностного</a:t>
            </a:r>
            <a:r>
              <a:rPr lang="ru-RU" sz="3200" b="1" dirty="0" smtClean="0">
                <a:solidFill>
                  <a:srgbClr val="0000FF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подхода</a:t>
            </a:r>
          </a:p>
        </p:txBody>
      </p:sp>
      <p:sp>
        <p:nvSpPr>
          <p:cNvPr id="21507" name="Содержимое 3"/>
          <p:cNvSpPr>
            <a:spLocks noGrp="1"/>
          </p:cNvSpPr>
          <p:nvPr>
            <p:ph idx="1"/>
          </p:nvPr>
        </p:nvSpPr>
        <p:spPr>
          <a:xfrm>
            <a:off x="539750" y="1484313"/>
            <a:ext cx="7859713" cy="4681537"/>
          </a:xfrm>
        </p:spPr>
        <p:txBody>
          <a:bodyPr/>
          <a:lstStyle/>
          <a:p>
            <a:pPr eaLnBrk="1" hangingPunct="1"/>
            <a:r>
              <a:rPr lang="ru-RU" b="1" smtClean="0"/>
              <a:t>Формировать умения</a:t>
            </a:r>
            <a:r>
              <a:rPr lang="ru-RU" smtClean="0"/>
              <a:t>:</a:t>
            </a:r>
          </a:p>
          <a:p>
            <a:pPr eaLnBrk="1" hangingPunct="1"/>
            <a:r>
              <a:rPr lang="ru-RU" b="1" smtClean="0"/>
              <a:t>ставить цель </a:t>
            </a:r>
            <a:r>
              <a:rPr lang="ru-RU" smtClean="0"/>
              <a:t>(например, узнать, почему на лесной поляне исчезли цветы);</a:t>
            </a:r>
          </a:p>
          <a:p>
            <a:pPr eaLnBrk="1" hangingPunct="1"/>
            <a:r>
              <a:rPr lang="ru-RU" b="1" smtClean="0"/>
              <a:t>решать задачи </a:t>
            </a:r>
            <a:r>
              <a:rPr lang="ru-RU" smtClean="0"/>
              <a:t>(например, как сберечь лесные цветы, чтобы они не исчезали: сделать запрещающие знаки, не рвать самому цветы в лесу, вырастить цветы в горшке и высадить их на лесной поляне</a:t>
            </a:r>
            <a:r>
              <a:rPr lang="ru-RU" b="1" smtClean="0"/>
              <a:t>); в адекватных возрасту видах деятельности</a:t>
            </a:r>
          </a:p>
          <a:p>
            <a:pPr eaLnBrk="1" hangingPunct="1"/>
            <a:r>
              <a:rPr lang="ru-RU" b="1" smtClean="0"/>
              <a:t>отвечать за результат </a:t>
            </a:r>
            <a:r>
              <a:rPr lang="ru-RU" smtClean="0"/>
              <a:t>(все эти действия помогут сохранить цветы, если о них рассказать друзьям, родителям и т. д.).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384175"/>
            <a:ext cx="8231188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  <a:buClr>
                <a:srgbClr val="DFDEF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800" b="1" i="1" dirty="0">
                <a:solidFill>
                  <a:srgbClr val="FA2EC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ДИДАКТИЧЕСКАЯ СИСТЕМА ДЕЯТЕЛЬНОСТНОГО МЕТОДА</a:t>
            </a:r>
            <a:endParaRPr lang="ru-RU" b="1" i="1" dirty="0">
              <a:solidFill>
                <a:srgbClr val="FA2ECE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100000"/>
              </a:lnSpc>
              <a:buClr>
                <a:srgbClr val="DFDEF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i="1" dirty="0">
                <a:solidFill>
                  <a:srgbClr val="FA2EC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(лежащая в основе технологии «Ситуация»)</a:t>
            </a:r>
            <a:endParaRPr lang="en-GB" sz="2800" b="1" i="1" dirty="0">
              <a:solidFill>
                <a:srgbClr val="FA2ECE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68313" y="2205038"/>
            <a:ext cx="8231187" cy="39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/>
          <a:lstStyle/>
          <a:p>
            <a:pPr marL="341313" indent="-341313">
              <a:lnSpc>
                <a:spcPct val="100000"/>
              </a:lnSpc>
              <a:spcBef>
                <a:spcPts val="800"/>
              </a:spcBef>
              <a:buClr>
                <a:srgbClr val="9999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● </a:t>
            </a:r>
            <a:r>
              <a:rPr lang="en-GB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система</a:t>
            </a:r>
            <a:r>
              <a:rPr lang="en-GB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дидактических</a:t>
            </a:r>
            <a:r>
              <a:rPr lang="en-GB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принципов</a:t>
            </a:r>
            <a:r>
              <a:rPr lang="en-GB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; </a:t>
            </a:r>
          </a:p>
          <a:p>
            <a:pPr marL="341313" indent="-341313">
              <a:lnSpc>
                <a:spcPct val="100000"/>
              </a:lnSpc>
              <a:spcBef>
                <a:spcPts val="800"/>
              </a:spcBef>
              <a:buClr>
                <a:srgbClr val="9999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1313" indent="-341313">
              <a:lnSpc>
                <a:spcPct val="100000"/>
              </a:lnSpc>
              <a:spcBef>
                <a:spcPts val="800"/>
              </a:spcBef>
              <a:buClr>
                <a:srgbClr val="9999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● </a:t>
            </a:r>
            <a:r>
              <a:rPr lang="en-GB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образовательные</a:t>
            </a:r>
            <a:r>
              <a:rPr lang="en-GB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ситуации</a:t>
            </a:r>
            <a:r>
              <a:rPr lang="en-GB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разного</a:t>
            </a:r>
            <a:r>
              <a:rPr lang="en-GB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типа</a:t>
            </a:r>
            <a:r>
              <a:rPr lang="en-GB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</a:p>
          <a:p>
            <a:pPr marL="341313" indent="-341313">
              <a:lnSpc>
                <a:spcPct val="100000"/>
              </a:lnSpc>
              <a:spcBef>
                <a:spcPts val="800"/>
              </a:spcBef>
              <a:buClr>
                <a:srgbClr val="9999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1313" indent="-341313">
              <a:lnSpc>
                <a:spcPct val="100000"/>
              </a:lnSpc>
              <a:spcBef>
                <a:spcPts val="800"/>
              </a:spcBef>
              <a:buClr>
                <a:srgbClr val="9999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● </a:t>
            </a:r>
            <a:r>
              <a:rPr lang="en-GB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целостная</a:t>
            </a:r>
            <a:r>
              <a:rPr lang="en-GB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</a:t>
            </a:r>
            <a:r>
              <a:rPr lang="en-GB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образовательной</a:t>
            </a:r>
            <a:r>
              <a:rPr lang="en-GB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ситуации</a:t>
            </a:r>
            <a:r>
              <a:rPr lang="en-GB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«</a:t>
            </a:r>
            <a:r>
              <a:rPr lang="en-GB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Открытие</a:t>
            </a:r>
            <a:r>
              <a:rPr lang="en-GB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 </a:t>
            </a:r>
            <a:r>
              <a:rPr lang="en-GB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новых</a:t>
            </a:r>
            <a:r>
              <a:rPr lang="en-GB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знаний</a:t>
            </a:r>
            <a:r>
              <a:rPr lang="en-GB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341313" indent="-341313">
              <a:lnSpc>
                <a:spcPct val="100000"/>
              </a:lnSpc>
              <a:spcBef>
                <a:spcPts val="800"/>
              </a:spcBef>
              <a:buClr>
                <a:srgbClr val="9999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542</Words>
  <Application>Microsoft Office PowerPoint</Application>
  <PresentationFormat>Экран (4:3)</PresentationFormat>
  <Paragraphs>143</Paragraphs>
  <Slides>20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Применение  технологии деятельностного  метода  «Ситуация»  для формирования предпосылок профессионального самоопределения детей дошкольного возраста</vt:lpstr>
      <vt:lpstr>Проблемный вопрос?</vt:lpstr>
      <vt:lpstr>Слайд 3</vt:lpstr>
      <vt:lpstr>Роли педагога</vt:lpstr>
      <vt:lpstr>Слайд 5</vt:lpstr>
      <vt:lpstr>Слайд 6</vt:lpstr>
      <vt:lpstr>Слайд 7</vt:lpstr>
      <vt:lpstr>Цель системно-деятельностного подхода</vt:lpstr>
      <vt:lpstr>Слайд 9</vt:lpstr>
      <vt:lpstr>Слайд 10</vt:lpstr>
      <vt:lpstr>Технология «Ситуация»</vt:lpstr>
      <vt:lpstr>Этапы образовательных ситуаций</vt:lpstr>
      <vt:lpstr>Введение в игровую ситуацию  Цель: создание интересной мотивации к деятельности.  Требования к организации этапа:  создание условий для возникновения у воспитанников внутренней потребности включения в деятельность.</vt:lpstr>
      <vt:lpstr> </vt:lpstr>
      <vt:lpstr>2. Актуализация</vt:lpstr>
      <vt:lpstr>3.Затруднение в игровой ситуации</vt:lpstr>
      <vt:lpstr> 4. «Открытие» нового знания  </vt:lpstr>
      <vt:lpstr>5. Включение нового знания (действия) в систему знаний и умений ребенка</vt:lpstr>
      <vt:lpstr>6.Итог (осмысление)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43</cp:revision>
  <dcterms:modified xsi:type="dcterms:W3CDTF">2020-05-19T14:22:22Z</dcterms:modified>
</cp:coreProperties>
</file>